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33" r:id="rId2"/>
  </p:sldMasterIdLst>
  <p:notesMasterIdLst>
    <p:notesMasterId r:id="rId33"/>
  </p:notesMasterIdLst>
  <p:sldIdLst>
    <p:sldId id="256" r:id="rId3"/>
    <p:sldId id="257" r:id="rId4"/>
    <p:sldId id="392" r:id="rId5"/>
    <p:sldId id="390" r:id="rId6"/>
    <p:sldId id="409" r:id="rId7"/>
    <p:sldId id="391" r:id="rId8"/>
    <p:sldId id="265" r:id="rId9"/>
    <p:sldId id="361" r:id="rId10"/>
    <p:sldId id="416" r:id="rId11"/>
    <p:sldId id="428" r:id="rId12"/>
    <p:sldId id="429" r:id="rId13"/>
    <p:sldId id="362" r:id="rId14"/>
    <p:sldId id="411" r:id="rId15"/>
    <p:sldId id="410" r:id="rId16"/>
    <p:sldId id="415" r:id="rId17"/>
    <p:sldId id="412" r:id="rId18"/>
    <p:sldId id="413" r:id="rId19"/>
    <p:sldId id="414" r:id="rId20"/>
    <p:sldId id="425" r:id="rId21"/>
    <p:sldId id="426" r:id="rId22"/>
    <p:sldId id="427" r:id="rId23"/>
    <p:sldId id="421" r:id="rId24"/>
    <p:sldId id="422" r:id="rId25"/>
    <p:sldId id="365" r:id="rId26"/>
    <p:sldId id="418" r:id="rId27"/>
    <p:sldId id="420" r:id="rId28"/>
    <p:sldId id="419" r:id="rId29"/>
    <p:sldId id="423" r:id="rId30"/>
    <p:sldId id="424" r:id="rId31"/>
    <p:sldId id="3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901F1-D8C4-425C-9440-10BBDD6D0EE4}"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7289A-E525-48BA-B935-EDDFDCD6B0DA}" type="slidenum">
              <a:rPr lang="en-US" smtClean="0"/>
              <a:pPr/>
              <a:t>‹#›</a:t>
            </a:fld>
            <a:endParaRPr lang="en-US"/>
          </a:p>
        </p:txBody>
      </p:sp>
    </p:spTree>
    <p:extLst>
      <p:ext uri="{BB962C8B-B14F-4D97-AF65-F5344CB8AC3E}">
        <p14:creationId xmlns:p14="http://schemas.microsoft.com/office/powerpoint/2010/main" val="355905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37289A-E525-48BA-B935-EDDFDCD6B0D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0061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1D9-213D-4C87-B440-75683342F50A}" type="datetime1">
              <a:rPr lang="en-US" smtClean="0"/>
              <a:pPr/>
              <a:t>4/27/2020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886B2FF-52B4-4153-9133-803B7707E1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C64A04-6AF0-43B5-80FB-A7C04ED2EBA4}" type="datetime1">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B2FF-52B4-4153-9133-803B7707E1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D6CF42-3F61-4C35-B600-92C02D85D6A9}" type="datetime1">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B2FF-52B4-4153-9133-803B7707E1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876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9999"/>
              </a:solidFill>
              <a:cs typeface="Arial" pitchFamily="34" charset="0"/>
            </a:endParaRPr>
          </a:p>
        </p:txBody>
      </p:sp>
      <p:sp>
        <p:nvSpPr>
          <p:cNvPr id="5" name="Arc 3"/>
          <p:cNvSpPr>
            <a:spLocks/>
          </p:cNvSpPr>
          <p:nvPr/>
        </p:nvSpPr>
        <p:spPr bwMode="auto">
          <a:xfrm>
            <a:off x="0" y="842963"/>
            <a:ext cx="2895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en-US" smtClean="0">
              <a:solidFill>
                <a:srgbClr val="009999"/>
              </a:solidFill>
              <a:cs typeface="Arial" pitchFamily="34"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US" altLang="en-US" noProof="0" smtClean="0"/>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84" charset="2"/>
              <a:buNone/>
              <a:defRPr sz="2400"/>
            </a:lvl1pPr>
          </a:lstStyle>
          <a:p>
            <a:pPr lvl="0"/>
            <a:r>
              <a:rPr lang="en-US" altLang="en-US" noProof="0" smtClean="0"/>
              <a:t>Click to edit Master subtitle style</a:t>
            </a:r>
          </a:p>
        </p:txBody>
      </p:sp>
      <p:sp>
        <p:nvSpPr>
          <p:cNvPr id="6" name="Rectangle 6"/>
          <p:cNvSpPr>
            <a:spLocks noGrp="1" noChangeArrowheads="1"/>
          </p:cNvSpPr>
          <p:nvPr>
            <p:ph type="dt" sz="quarter" idx="10"/>
          </p:nvPr>
        </p:nvSpPr>
        <p:spPr/>
        <p:txBody>
          <a:bodyPr/>
          <a:lstStyle>
            <a:lvl1pPr eaLnBrk="1" hangingPunct="1">
              <a:defRPr kumimoji="0">
                <a:cs typeface="Arial" pitchFamily="34" charset="0"/>
              </a:defRPr>
            </a:lvl1pPr>
          </a:lstStyle>
          <a:p>
            <a:pPr>
              <a:defRPr/>
            </a:pPr>
            <a:endParaRPr lang="en-US" altLang="en-US"/>
          </a:p>
        </p:txBody>
      </p:sp>
      <p:sp>
        <p:nvSpPr>
          <p:cNvPr id="7" name="Rectangle 7"/>
          <p:cNvSpPr>
            <a:spLocks noGrp="1" noChangeArrowheads="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8" name="Rectangle 8"/>
          <p:cNvSpPr>
            <a:spLocks noGrp="1" noChangeArrowheads="1"/>
          </p:cNvSpPr>
          <p:nvPr>
            <p:ph type="sldNum" sz="quarter" idx="12"/>
          </p:nvPr>
        </p:nvSpPr>
        <p:spPr/>
        <p:txBody>
          <a:bodyPr/>
          <a:lstStyle>
            <a:lvl1pPr eaLnBrk="1" hangingPunct="1">
              <a:defRPr kumimoji="0"/>
            </a:lvl1pPr>
          </a:lstStyle>
          <a:p>
            <a:pPr>
              <a:defRPr/>
            </a:pPr>
            <a:fld id="{25BEEF16-CBC7-4AA8-B1FB-1DAFE8C806F1}" type="slidenum">
              <a:rPr lang="ar-SA" altLang="en-US"/>
              <a:pPr>
                <a:defRPr/>
              </a:pPr>
              <a:t>‹#›</a:t>
            </a:fld>
            <a:endParaRPr lang="en-US" altLang="en-US"/>
          </a:p>
        </p:txBody>
      </p:sp>
    </p:spTree>
    <p:extLst>
      <p:ext uri="{BB962C8B-B14F-4D97-AF65-F5344CB8AC3E}">
        <p14:creationId xmlns:p14="http://schemas.microsoft.com/office/powerpoint/2010/main" val="1603460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kumimoji="0"/>
            </a:lvl1pPr>
          </a:lstStyle>
          <a:p>
            <a:pPr>
              <a:defRPr/>
            </a:pPr>
            <a:fld id="{223C854A-3B47-461E-9031-7A1C354EA541}" type="slidenum">
              <a:rPr lang="ar-SA" altLang="en-US"/>
              <a:pPr>
                <a:defRPr/>
              </a:pPr>
              <a:t>‹#›</a:t>
            </a:fld>
            <a:endParaRPr lang="en-US" altLang="en-US"/>
          </a:p>
        </p:txBody>
      </p:sp>
    </p:spTree>
    <p:extLst>
      <p:ext uri="{BB962C8B-B14F-4D97-AF65-F5344CB8AC3E}">
        <p14:creationId xmlns:p14="http://schemas.microsoft.com/office/powerpoint/2010/main" val="368566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kumimoji="0"/>
            </a:lvl1pPr>
          </a:lstStyle>
          <a:p>
            <a:pPr>
              <a:defRPr/>
            </a:pPr>
            <a:fld id="{E8F95CA3-D5C8-4FF9-827D-D5A33DF7619E}" type="slidenum">
              <a:rPr lang="ar-SA" altLang="en-US"/>
              <a:pPr>
                <a:defRPr/>
              </a:pPr>
              <a:t>‹#›</a:t>
            </a:fld>
            <a:endParaRPr lang="en-US" altLang="en-US"/>
          </a:p>
        </p:txBody>
      </p:sp>
    </p:spTree>
    <p:extLst>
      <p:ext uri="{BB962C8B-B14F-4D97-AF65-F5344CB8AC3E}">
        <p14:creationId xmlns:p14="http://schemas.microsoft.com/office/powerpoint/2010/main" val="2614177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kumimoji="0"/>
            </a:lvl1pPr>
          </a:lstStyle>
          <a:p>
            <a:pPr>
              <a:defRPr/>
            </a:pPr>
            <a:fld id="{891C4993-6B94-4F5C-805B-4CBC91F539F2}" type="slidenum">
              <a:rPr lang="ar-SA" altLang="en-US"/>
              <a:pPr>
                <a:defRPr/>
              </a:pPr>
              <a:t>‹#›</a:t>
            </a:fld>
            <a:endParaRPr lang="en-US" altLang="en-US"/>
          </a:p>
        </p:txBody>
      </p:sp>
    </p:spTree>
    <p:extLst>
      <p:ext uri="{BB962C8B-B14F-4D97-AF65-F5344CB8AC3E}">
        <p14:creationId xmlns:p14="http://schemas.microsoft.com/office/powerpoint/2010/main" val="173501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1" hangingPunct="1">
              <a:defRPr kumimoji="0"/>
            </a:lvl1pPr>
          </a:lstStyle>
          <a:p>
            <a:pPr>
              <a:defRPr/>
            </a:pPr>
            <a:fld id="{02D5AF5F-8C45-4B23-9A37-09122DC9A22C}" type="slidenum">
              <a:rPr lang="ar-SA" altLang="en-US"/>
              <a:pPr>
                <a:defRPr/>
              </a:pPr>
              <a:t>‹#›</a:t>
            </a:fld>
            <a:endParaRPr lang="en-US" altLang="en-US"/>
          </a:p>
        </p:txBody>
      </p:sp>
    </p:spTree>
    <p:extLst>
      <p:ext uri="{BB962C8B-B14F-4D97-AF65-F5344CB8AC3E}">
        <p14:creationId xmlns:p14="http://schemas.microsoft.com/office/powerpoint/2010/main" val="2497837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1" hangingPunct="1">
              <a:defRPr kumimoji="0"/>
            </a:lvl1pPr>
          </a:lstStyle>
          <a:p>
            <a:pPr>
              <a:defRPr/>
            </a:pPr>
            <a:fld id="{76964F36-AF9F-4AE8-9C5E-22D72AEBAD7A}" type="slidenum">
              <a:rPr lang="ar-SA" altLang="en-US"/>
              <a:pPr>
                <a:defRPr/>
              </a:pPr>
              <a:t>‹#›</a:t>
            </a:fld>
            <a:endParaRPr lang="en-US" altLang="en-US"/>
          </a:p>
        </p:txBody>
      </p:sp>
    </p:spTree>
    <p:extLst>
      <p:ext uri="{BB962C8B-B14F-4D97-AF65-F5344CB8AC3E}">
        <p14:creationId xmlns:p14="http://schemas.microsoft.com/office/powerpoint/2010/main" val="22012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1" hangingPunct="1">
              <a:defRPr kumimoji="0"/>
            </a:lvl1pPr>
          </a:lstStyle>
          <a:p>
            <a:pPr>
              <a:defRPr/>
            </a:pPr>
            <a:fld id="{ADF9951C-D613-4E69-B17A-D8096210492F}" type="slidenum">
              <a:rPr lang="ar-SA" altLang="en-US"/>
              <a:pPr>
                <a:defRPr/>
              </a:pPr>
              <a:t>‹#›</a:t>
            </a:fld>
            <a:endParaRPr lang="en-US" altLang="en-US"/>
          </a:p>
        </p:txBody>
      </p:sp>
    </p:spTree>
    <p:extLst>
      <p:ext uri="{BB962C8B-B14F-4D97-AF65-F5344CB8AC3E}">
        <p14:creationId xmlns:p14="http://schemas.microsoft.com/office/powerpoint/2010/main" val="199587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kumimoji="0"/>
            </a:lvl1pPr>
          </a:lstStyle>
          <a:p>
            <a:pPr>
              <a:defRPr/>
            </a:pPr>
            <a:fld id="{C97F722F-6D19-4ED3-846E-AA5FFD8C1715}" type="slidenum">
              <a:rPr lang="ar-SA" altLang="en-US"/>
              <a:pPr>
                <a:defRPr/>
              </a:pPr>
              <a:t>‹#›</a:t>
            </a:fld>
            <a:endParaRPr lang="en-US" altLang="en-US"/>
          </a:p>
        </p:txBody>
      </p:sp>
    </p:spTree>
    <p:extLst>
      <p:ext uri="{BB962C8B-B14F-4D97-AF65-F5344CB8AC3E}">
        <p14:creationId xmlns:p14="http://schemas.microsoft.com/office/powerpoint/2010/main" val="156421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7C74D1B-5027-4201-89EA-DD7AD96D7955}" type="datetime1">
              <a:rPr lang="en-US" smtClean="0"/>
              <a:pPr/>
              <a:t>4/27/2020</a:t>
            </a:fld>
            <a:endParaRPr lang="en-US"/>
          </a:p>
        </p:txBody>
      </p:sp>
      <p:sp>
        <p:nvSpPr>
          <p:cNvPr id="9" name="Slide Number Placeholder 8"/>
          <p:cNvSpPr>
            <a:spLocks noGrp="1"/>
          </p:cNvSpPr>
          <p:nvPr>
            <p:ph type="sldNum" sz="quarter" idx="15"/>
          </p:nvPr>
        </p:nvSpPr>
        <p:spPr/>
        <p:txBody>
          <a:bodyPr rtlCol="0"/>
          <a:lstStyle/>
          <a:p>
            <a:fld id="{1886B2FF-52B4-4153-9133-803B7707E13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kumimoji="0"/>
            </a:lvl1pPr>
          </a:lstStyle>
          <a:p>
            <a:pPr>
              <a:defRPr/>
            </a:pPr>
            <a:fld id="{BAB76C79-D4A0-44F5-937E-ACF633F27A49}" type="slidenum">
              <a:rPr lang="ar-SA" altLang="en-US"/>
              <a:pPr>
                <a:defRPr/>
              </a:pPr>
              <a:t>‹#›</a:t>
            </a:fld>
            <a:endParaRPr lang="en-US" altLang="en-US"/>
          </a:p>
        </p:txBody>
      </p:sp>
    </p:spTree>
    <p:extLst>
      <p:ext uri="{BB962C8B-B14F-4D97-AF65-F5344CB8AC3E}">
        <p14:creationId xmlns:p14="http://schemas.microsoft.com/office/powerpoint/2010/main" val="43320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kumimoji="0"/>
            </a:lvl1pPr>
          </a:lstStyle>
          <a:p>
            <a:pPr>
              <a:defRPr/>
            </a:pPr>
            <a:fld id="{7C7C56DB-DFB0-4BE8-A476-9C6B69CA3D21}" type="slidenum">
              <a:rPr lang="ar-SA" altLang="en-US"/>
              <a:pPr>
                <a:defRPr/>
              </a:pPr>
              <a:t>‹#›</a:t>
            </a:fld>
            <a:endParaRPr lang="en-US" altLang="en-US"/>
          </a:p>
        </p:txBody>
      </p:sp>
    </p:spTree>
    <p:extLst>
      <p:ext uri="{BB962C8B-B14F-4D97-AF65-F5344CB8AC3E}">
        <p14:creationId xmlns:p14="http://schemas.microsoft.com/office/powerpoint/2010/main" val="2390906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eaLnBrk="1" hangingPunct="1">
              <a:defRPr kumimoji="0">
                <a:cs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kumimoji="0">
                <a:cs typeface="Arial"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kumimoji="0"/>
            </a:lvl1pPr>
          </a:lstStyle>
          <a:p>
            <a:pPr>
              <a:defRPr/>
            </a:pPr>
            <a:fld id="{8544A1D0-6005-4E72-A581-A438176CC796}" type="slidenum">
              <a:rPr lang="ar-SA" altLang="en-US"/>
              <a:pPr>
                <a:defRPr/>
              </a:pPr>
              <a:t>‹#›</a:t>
            </a:fld>
            <a:endParaRPr lang="en-US" altLang="en-US"/>
          </a:p>
        </p:txBody>
      </p:sp>
    </p:spTree>
    <p:extLst>
      <p:ext uri="{BB962C8B-B14F-4D97-AF65-F5344CB8AC3E}">
        <p14:creationId xmlns:p14="http://schemas.microsoft.com/office/powerpoint/2010/main" val="1348852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905000" cy="457200"/>
          </a:xfrm>
        </p:spPr>
        <p:txBody>
          <a:bodyPr/>
          <a:lstStyle>
            <a:lvl1pPr eaLnBrk="1" hangingPunct="1">
              <a:defRPr kumimoji="0">
                <a:cs typeface="Arial" pitchFamily="34" charset="0"/>
              </a:defRPr>
            </a:lvl1pPr>
          </a:lstStyle>
          <a:p>
            <a:pPr>
              <a:defRPr/>
            </a:pPr>
            <a:endParaRPr lang="en-US"/>
          </a:p>
        </p:txBody>
      </p:sp>
      <p:sp>
        <p:nvSpPr>
          <p:cNvPr id="4" name="Footer Placeholder 3"/>
          <p:cNvSpPr>
            <a:spLocks noGrp="1"/>
          </p:cNvSpPr>
          <p:nvPr>
            <p:ph type="ftr" sz="quarter" idx="11"/>
          </p:nvPr>
        </p:nvSpPr>
        <p:spPr>
          <a:xfrm>
            <a:off x="3556000" y="6248400"/>
            <a:ext cx="2895600" cy="457200"/>
          </a:xfrm>
        </p:spPr>
        <p:txBody>
          <a:bodyPr/>
          <a:lstStyle>
            <a:lvl1pPr eaLnBrk="1" hangingPunct="1">
              <a:defRPr kumimoji="0">
                <a:cs typeface="Arial" pitchFamily="34" charset="0"/>
              </a:defRPr>
            </a:lvl1pPr>
          </a:lstStyle>
          <a:p>
            <a:pPr>
              <a:defRPr/>
            </a:pPr>
            <a:endParaRPr lang="en-US"/>
          </a:p>
        </p:txBody>
      </p:sp>
      <p:sp>
        <p:nvSpPr>
          <p:cNvPr id="5" name="Slide Number Placeholder 4"/>
          <p:cNvSpPr>
            <a:spLocks noGrp="1"/>
          </p:cNvSpPr>
          <p:nvPr>
            <p:ph type="sldNum" sz="quarter" idx="12"/>
          </p:nvPr>
        </p:nvSpPr>
        <p:spPr>
          <a:xfrm>
            <a:off x="6718300" y="6248400"/>
            <a:ext cx="1905000" cy="457200"/>
          </a:xfrm>
        </p:spPr>
        <p:txBody>
          <a:bodyPr/>
          <a:lstStyle>
            <a:lvl1pPr eaLnBrk="1" hangingPunct="1">
              <a:defRPr kumimoji="0"/>
            </a:lvl1pPr>
          </a:lstStyle>
          <a:p>
            <a:pPr>
              <a:defRPr/>
            </a:pPr>
            <a:fld id="{3F7AFBA4-A391-4747-BBB0-FBFB332743C0}" type="slidenum">
              <a:rPr lang="fa-IR"/>
              <a:pPr>
                <a:defRPr/>
              </a:pPr>
              <a:t>‹#›</a:t>
            </a:fld>
            <a:endParaRPr lang="en-US"/>
          </a:p>
        </p:txBody>
      </p:sp>
    </p:spTree>
    <p:extLst>
      <p:ext uri="{BB962C8B-B14F-4D97-AF65-F5344CB8AC3E}">
        <p14:creationId xmlns:p14="http://schemas.microsoft.com/office/powerpoint/2010/main" val="88885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4243053-2B71-4763-A62D-24FB5322E90B}" type="datetime1">
              <a:rPr lang="en-US" smtClean="0"/>
              <a:pPr/>
              <a:t>4/27/2020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886B2FF-52B4-4153-9133-803B7707E1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5F470E-8FFB-4D4B-8F27-860111BA2D5C}" type="datetime1">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B2FF-52B4-4153-9133-803B7707E13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D167E2E-CCB0-46E5-A94A-CE82AB8588AA}" type="datetime1">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6B2FF-52B4-4153-9133-803B7707E13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380BEF7-E98E-42A4-9D43-F1CFD952AD02}" type="datetime1">
              <a:rPr lang="en-US" smtClean="0"/>
              <a:pPr/>
              <a:t>4/27/2020</a:t>
            </a:fld>
            <a:endParaRPr lang="en-US"/>
          </a:p>
        </p:txBody>
      </p:sp>
      <p:sp>
        <p:nvSpPr>
          <p:cNvPr id="7" name="Slide Number Placeholder 6"/>
          <p:cNvSpPr>
            <a:spLocks noGrp="1"/>
          </p:cNvSpPr>
          <p:nvPr>
            <p:ph type="sldNum" sz="quarter" idx="11"/>
          </p:nvPr>
        </p:nvSpPr>
        <p:spPr/>
        <p:txBody>
          <a:bodyPr rtlCol="0"/>
          <a:lstStyle/>
          <a:p>
            <a:fld id="{1886B2FF-52B4-4153-9133-803B7707E13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D245A-2894-4908-B6E2-A08895C7995A}" type="datetime1">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6B2FF-52B4-4153-9133-803B7707E1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1A5E794-C5D9-49C4-86EB-7D30B7E5F7A2}" type="datetime1">
              <a:rPr lang="en-US" smtClean="0"/>
              <a:pPr/>
              <a:t>4/27/2020</a:t>
            </a:fld>
            <a:endParaRPr lang="en-US"/>
          </a:p>
        </p:txBody>
      </p:sp>
      <p:sp>
        <p:nvSpPr>
          <p:cNvPr id="22" name="Slide Number Placeholder 21"/>
          <p:cNvSpPr>
            <a:spLocks noGrp="1"/>
          </p:cNvSpPr>
          <p:nvPr>
            <p:ph type="sldNum" sz="quarter" idx="15"/>
          </p:nvPr>
        </p:nvSpPr>
        <p:spPr/>
        <p:txBody>
          <a:bodyPr rtlCol="0"/>
          <a:lstStyle/>
          <a:p>
            <a:fld id="{1886B2FF-52B4-4153-9133-803B7707E13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35E22C1-A172-4CA5-B6DB-EDC7A7A6C051}" type="datetime1">
              <a:rPr lang="en-US" smtClean="0"/>
              <a:pPr/>
              <a:t>4/27/2020</a:t>
            </a:fld>
            <a:endParaRPr lang="en-US"/>
          </a:p>
        </p:txBody>
      </p:sp>
      <p:sp>
        <p:nvSpPr>
          <p:cNvPr id="18" name="Slide Number Placeholder 17"/>
          <p:cNvSpPr>
            <a:spLocks noGrp="1"/>
          </p:cNvSpPr>
          <p:nvPr>
            <p:ph type="sldNum" sz="quarter" idx="11"/>
          </p:nvPr>
        </p:nvSpPr>
        <p:spPr/>
        <p:txBody>
          <a:bodyPr rtlCol="0"/>
          <a:lstStyle/>
          <a:p>
            <a:fld id="{1886B2FF-52B4-4153-9133-803B7707E13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D8389DD-AA1C-4803-94BC-268FBB02F5C2}" type="datetime1">
              <a:rPr lang="en-US" smtClean="0"/>
              <a:pPr/>
              <a:t>4/27/2020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886B2FF-52B4-4153-9133-803B7707E1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Arc 2"/>
          <p:cNvSpPr>
            <a:spLocks/>
          </p:cNvSpPr>
          <p:nvPr/>
        </p:nvSpPr>
        <p:spPr bwMode="auto">
          <a:xfrm>
            <a:off x="0" y="842963"/>
            <a:ext cx="2895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en-US" smtClean="0">
              <a:solidFill>
                <a:srgbClr val="009999"/>
              </a:solidFill>
              <a:cs typeface="Arial" pitchFamily="34" charset="0"/>
            </a:endParaRPr>
          </a:p>
        </p:txBody>
      </p:sp>
      <p:sp>
        <p:nvSpPr>
          <p:cNvPr id="8195"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8196"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eaLnBrk="0" hangingPunct="0">
              <a:defRPr kumimoji="1" sz="1400">
                <a:solidFill>
                  <a:srgbClr val="FF9966"/>
                </a:solidFill>
                <a:latin typeface="+mn-lt"/>
                <a:cs typeface="+mn-cs"/>
              </a:defRPr>
            </a:lvl1pPr>
          </a:lstStyle>
          <a:p>
            <a:pPr fontAlgn="base">
              <a:spcBef>
                <a:spcPct val="0"/>
              </a:spcBef>
              <a:spcAft>
                <a:spcPct val="0"/>
              </a:spcAft>
              <a:defRPr/>
            </a:pPr>
            <a:endParaRPr lang="en-US" altLang="en-US"/>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ctr" eaLnBrk="0" hangingPunct="0">
              <a:defRPr kumimoji="1" sz="1400">
                <a:solidFill>
                  <a:srgbClr val="FF9966"/>
                </a:solidFill>
                <a:latin typeface="+mn-lt"/>
                <a:cs typeface="+mn-cs"/>
              </a:defRPr>
            </a:lvl1pPr>
          </a:lstStyle>
          <a:p>
            <a:pPr fontAlgn="base">
              <a:spcBef>
                <a:spcPct val="0"/>
              </a:spcBef>
              <a:spcAft>
                <a:spcPct val="0"/>
              </a:spcAft>
              <a:defRPr/>
            </a:pPr>
            <a:endParaRPr lang="en-US" altLang="en-US"/>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eaLnBrk="0" hangingPunct="0">
              <a:defRPr kumimoji="1" sz="1400">
                <a:solidFill>
                  <a:srgbClr val="FF9966"/>
                </a:solidFill>
                <a:latin typeface="+mn-lt"/>
                <a:cs typeface="Arial" pitchFamily="34" charset="0"/>
              </a:defRPr>
            </a:lvl1pPr>
          </a:lstStyle>
          <a:p>
            <a:pPr fontAlgn="base">
              <a:spcBef>
                <a:spcPct val="0"/>
              </a:spcBef>
              <a:spcAft>
                <a:spcPct val="0"/>
              </a:spcAft>
              <a:defRPr/>
            </a:pPr>
            <a:fld id="{CC199920-8E93-417C-826A-542F9008EEDE}" type="slidenum">
              <a:rPr lang="ar-SA"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7017690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Helvetica" pitchFamily="34" charset="0"/>
        </a:defRPr>
      </a:lvl2pPr>
      <a:lvl3pPr algn="l" rtl="0" eaLnBrk="0" fontAlgn="base" hangingPunct="0">
        <a:lnSpc>
          <a:spcPct val="70000"/>
        </a:lnSpc>
        <a:spcBef>
          <a:spcPct val="0"/>
        </a:spcBef>
        <a:spcAft>
          <a:spcPct val="0"/>
        </a:spcAft>
        <a:defRPr kumimoji="1" sz="4800" b="1">
          <a:solidFill>
            <a:schemeClr val="tx2"/>
          </a:solidFill>
          <a:latin typeface="Helvetica" pitchFamily="34" charset="0"/>
        </a:defRPr>
      </a:lvl3pPr>
      <a:lvl4pPr algn="l" rtl="0" eaLnBrk="0" fontAlgn="base" hangingPunct="0">
        <a:lnSpc>
          <a:spcPct val="70000"/>
        </a:lnSpc>
        <a:spcBef>
          <a:spcPct val="0"/>
        </a:spcBef>
        <a:spcAft>
          <a:spcPct val="0"/>
        </a:spcAft>
        <a:defRPr kumimoji="1" sz="4800" b="1">
          <a:solidFill>
            <a:schemeClr val="tx2"/>
          </a:solidFill>
          <a:latin typeface="Helvetica" pitchFamily="34" charset="0"/>
        </a:defRPr>
      </a:lvl4pPr>
      <a:lvl5pPr algn="l" rtl="0" eaLnBrk="0" fontAlgn="base" hangingPunct="0">
        <a:lnSpc>
          <a:spcPct val="70000"/>
        </a:lnSpc>
        <a:spcBef>
          <a:spcPct val="0"/>
        </a:spcBef>
        <a:spcAft>
          <a:spcPct val="0"/>
        </a:spcAft>
        <a:defRPr kumimoji="1" sz="4800" b="1">
          <a:solidFill>
            <a:schemeClr val="tx2"/>
          </a:solidFill>
          <a:latin typeface="Helvetica"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Helvetica"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Helvetica"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Helvetica"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6034" y="1600200"/>
            <a:ext cx="6172200" cy="2209800"/>
          </a:xfrm>
        </p:spPr>
        <p:txBody>
          <a:bodyPr>
            <a:normAutofit/>
          </a:bodyPr>
          <a:lstStyle/>
          <a:p>
            <a:pPr algn="ctr" rtl="1"/>
            <a:r>
              <a:rPr lang="fa-IR" sz="3000" dirty="0" smtClean="0">
                <a:solidFill>
                  <a:prstClr val="black"/>
                </a:solidFill>
                <a:latin typeface="Trebuchet MS"/>
                <a:ea typeface="+mj-ea"/>
                <a:cs typeface="B Titr" pitchFamily="2" charset="-78"/>
              </a:rPr>
              <a:t>آب و الکترولیت ها</a:t>
            </a:r>
          </a:p>
          <a:p>
            <a:pPr algn="ctr" rtl="1"/>
            <a:r>
              <a:rPr lang="en-US" sz="3600" b="0" dirty="0">
                <a:solidFill>
                  <a:prstClr val="black"/>
                </a:solidFill>
                <a:latin typeface="Trebuchet MS"/>
                <a:ea typeface="+mj-ea"/>
                <a:cs typeface="B Lotus" pitchFamily="2" charset="-78"/>
              </a:rPr>
              <a:t/>
            </a:r>
            <a:br>
              <a:rPr lang="en-US" sz="3600" b="0" dirty="0">
                <a:solidFill>
                  <a:prstClr val="black"/>
                </a:solidFill>
                <a:latin typeface="Trebuchet MS"/>
                <a:ea typeface="+mj-ea"/>
                <a:cs typeface="B Lotus" pitchFamily="2" charset="-78"/>
              </a:rPr>
            </a:br>
            <a:r>
              <a:rPr lang="fa-IR" dirty="0">
                <a:solidFill>
                  <a:prstClr val="black"/>
                </a:solidFill>
                <a:latin typeface="Trebuchet MS"/>
                <a:ea typeface="+mj-ea"/>
                <a:cs typeface="B Lotus" pitchFamily="2" charset="-78"/>
              </a:rPr>
              <a:t>دکتر خسرو جلالی</a:t>
            </a:r>
            <a:r>
              <a:rPr lang="fa-IR" sz="2800" dirty="0">
                <a:solidFill>
                  <a:prstClr val="black"/>
                </a:solidFill>
                <a:latin typeface="Trebuchet MS"/>
                <a:ea typeface="+mj-ea"/>
                <a:cs typeface="B Lotus" pitchFamily="2" charset="-78"/>
              </a:rPr>
              <a:t/>
            </a:r>
            <a:br>
              <a:rPr lang="fa-IR" sz="2800" dirty="0">
                <a:solidFill>
                  <a:prstClr val="black"/>
                </a:solidFill>
                <a:latin typeface="Trebuchet MS"/>
                <a:ea typeface="+mj-ea"/>
                <a:cs typeface="B Lotus" pitchFamily="2" charset="-78"/>
              </a:rPr>
            </a:br>
            <a:r>
              <a:rPr lang="fa-IR" sz="1400" dirty="0">
                <a:solidFill>
                  <a:prstClr val="black"/>
                </a:solidFill>
                <a:latin typeface="Trebuchet MS"/>
                <a:ea typeface="+mj-ea"/>
                <a:cs typeface="B Lotus" pitchFamily="2" charset="-78"/>
              </a:rPr>
              <a:t>(استادیار دانشگاه آزاد </a:t>
            </a:r>
            <a:r>
              <a:rPr lang="en-US" sz="1400" dirty="0">
                <a:solidFill>
                  <a:prstClr val="black"/>
                </a:solidFill>
                <a:latin typeface="Trebuchet MS"/>
                <a:ea typeface="+mj-ea"/>
                <a:cs typeface="B Lotus" pitchFamily="2" charset="-78"/>
              </a:rPr>
              <a:t> </a:t>
            </a:r>
            <a:r>
              <a:rPr lang="fa-IR" sz="1400" dirty="0">
                <a:solidFill>
                  <a:prstClr val="black"/>
                </a:solidFill>
                <a:latin typeface="Trebuchet MS"/>
                <a:ea typeface="+mj-ea"/>
                <a:cs typeface="B Lotus" pitchFamily="2" charset="-78"/>
              </a:rPr>
              <a:t>اسلامی اصفهان)</a:t>
            </a:r>
            <a:r>
              <a:rPr lang="fa-IR" sz="3600" dirty="0">
                <a:solidFill>
                  <a:prstClr val="black"/>
                </a:solidFill>
                <a:latin typeface="Trebuchet MS"/>
                <a:ea typeface="+mj-ea"/>
                <a:cs typeface="B Lotus" pitchFamily="2" charset="-78"/>
              </a:rPr>
              <a:t/>
            </a:r>
            <a:br>
              <a:rPr lang="fa-IR" sz="3600" dirty="0">
                <a:solidFill>
                  <a:prstClr val="black"/>
                </a:solidFill>
                <a:latin typeface="Trebuchet MS"/>
                <a:ea typeface="+mj-ea"/>
                <a:cs typeface="B Lotus" pitchFamily="2" charset="-78"/>
              </a:rPr>
            </a:br>
            <a:endParaRPr lang="en-US" sz="2000" b="1" dirty="0">
              <a:cs typeface="B Lotus" pitchFamily="2" charset="-78"/>
            </a:endParaRPr>
          </a:p>
        </p:txBody>
      </p:sp>
      <p:sp>
        <p:nvSpPr>
          <p:cNvPr id="4" name="Slide Number Placeholder 3"/>
          <p:cNvSpPr>
            <a:spLocks noGrp="1"/>
          </p:cNvSpPr>
          <p:nvPr>
            <p:ph type="sldNum" sz="quarter" idx="12"/>
          </p:nvPr>
        </p:nvSpPr>
        <p:spPr/>
        <p:txBody>
          <a:bodyPr/>
          <a:lstStyle/>
          <a:p>
            <a:fld id="{1886B2FF-52B4-4153-9133-803B7707E130}" type="slidenum">
              <a:rPr lang="en-US" smtClean="0"/>
              <a:pPr/>
              <a:t>1</a:t>
            </a:fld>
            <a:endParaRPr lang="en-US"/>
          </a:p>
        </p:txBody>
      </p:sp>
      <p:pic>
        <p:nvPicPr>
          <p:cNvPr id="5" name="Picture 6" descr="C:\Users\farhang\Desktop\smallAZAD-Logo-JPG-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69"/>
            <a:ext cx="1219200" cy="16781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38600"/>
            <a:ext cx="2860926" cy="230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farhang\Desktop\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038600"/>
            <a:ext cx="25622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62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marL="342900" lvl="0" indent="-342900" algn="r" rtl="1" eaLnBrk="0" fontAlgn="base" hangingPunct="0">
              <a:lnSpc>
                <a:spcPct val="160000"/>
              </a:lnSpc>
              <a:spcBef>
                <a:spcPct val="20000"/>
              </a:spcBef>
              <a:spcAft>
                <a:spcPct val="0"/>
              </a:spcAft>
              <a:buClr>
                <a:srgbClr val="99CC00"/>
              </a:buClr>
              <a:buSzPct val="75000"/>
              <a:buNone/>
            </a:pPr>
            <a:r>
              <a:rPr kumimoji="1" lang="fa-IR" b="1" kern="0" dirty="0">
                <a:solidFill>
                  <a:srgbClr val="FF0000"/>
                </a:solidFill>
                <a:latin typeface="Arial"/>
                <a:cs typeface="B Nazanin" pitchFamily="2" charset="-78"/>
              </a:rPr>
              <a:t>دفع الکترولیت ها در ورزش</a:t>
            </a:r>
            <a:endParaRPr kumimoji="1" lang="fa-IR" kern="0" dirty="0">
              <a:solidFill>
                <a:srgbClr val="FF0000"/>
              </a:solidFill>
              <a:latin typeface="Arial"/>
              <a:cs typeface="B Nazanin" pitchFamily="2" charset="-78"/>
            </a:endParaRP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2600" kern="0" dirty="0">
                <a:latin typeface="Arial"/>
                <a:cs typeface="B Nazanin" pitchFamily="2" charset="-78"/>
              </a:rPr>
              <a:t>تعریق زیاد در هوای گرم طی فعالیتهای شدید جسمانی به مقداری از املاح معدنی و الکترولیتهای بدن ـ به ویژه کلر، سدیم و پتاسیم ـ می انجامد</a:t>
            </a:r>
            <a:r>
              <a:rPr kumimoji="1" lang="fa-IR" sz="2600" kern="0" dirty="0" smtClean="0">
                <a:latin typeface="Arial"/>
                <a:cs typeface="B Nazanin" pitchFamily="2" charset="-78"/>
              </a:rPr>
              <a:t>.</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2600" kern="0" dirty="0" smtClean="0">
                <a:latin typeface="Arial"/>
                <a:cs typeface="B Nazanin" pitchFamily="2" charset="-78"/>
              </a:rPr>
              <a:t> </a:t>
            </a:r>
            <a:r>
              <a:rPr kumimoji="1" lang="fa-IR" sz="2600" kern="0" dirty="0">
                <a:latin typeface="Arial"/>
                <a:cs typeface="B Nazanin" pitchFamily="2" charset="-78"/>
              </a:rPr>
              <a:t>لذا ورزشکاران این رشته ها باید آب کافی همراه با مقدار کمی نمک </a:t>
            </a:r>
            <a:r>
              <a:rPr kumimoji="1" lang="fa-IR" sz="2600" kern="0" dirty="0">
                <a:solidFill>
                  <a:srgbClr val="FF0000"/>
                </a:solidFill>
                <a:latin typeface="Arial"/>
                <a:cs typeface="B Nazanin" pitchFamily="2" charset="-78"/>
              </a:rPr>
              <a:t>2 تا 3 گرم </a:t>
            </a:r>
            <a:r>
              <a:rPr kumimoji="1" lang="fa-IR" sz="2600" kern="0" dirty="0">
                <a:latin typeface="Arial"/>
                <a:cs typeface="B Nazanin" pitchFamily="2" charset="-78"/>
              </a:rPr>
              <a:t>در لیتر بیاشامند (به ازای هر لیتر آب دفعی، معادل نیم تا یک گرم نمک از بدن دفع می شود</a:t>
            </a:r>
            <a:r>
              <a:rPr kumimoji="1" lang="fa-IR" sz="2600" kern="0" dirty="0" smtClean="0">
                <a:latin typeface="Arial"/>
                <a:cs typeface="B Nazanin" pitchFamily="2" charset="-78"/>
              </a:rPr>
              <a:t>).</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2600" kern="0" dirty="0" smtClean="0">
                <a:latin typeface="Arial"/>
                <a:cs typeface="B Nazanin" pitchFamily="2" charset="-78"/>
              </a:rPr>
              <a:t> </a:t>
            </a:r>
            <a:r>
              <a:rPr kumimoji="1" lang="fa-IR" sz="2600" kern="0" dirty="0">
                <a:latin typeface="Arial"/>
                <a:cs typeface="B Nazanin" pitchFamily="2" charset="-78"/>
              </a:rPr>
              <a:t>هر قدر فعالیت در شرایط بالا ادامه یابد، </a:t>
            </a:r>
            <a:r>
              <a:rPr kumimoji="1" lang="fa-IR" sz="2600" kern="0" dirty="0">
                <a:solidFill>
                  <a:srgbClr val="FF0000"/>
                </a:solidFill>
                <a:latin typeface="Arial"/>
                <a:cs typeface="B Nazanin" pitchFamily="2" charset="-78"/>
              </a:rPr>
              <a:t>سدیم بیشتری </a:t>
            </a:r>
            <a:r>
              <a:rPr kumimoji="1" lang="fa-IR" sz="2600" kern="0" dirty="0">
                <a:latin typeface="Arial"/>
                <a:cs typeface="B Nazanin" pitchFamily="2" charset="-78"/>
              </a:rPr>
              <a:t>دفع و پتاسیم بیشتری نیز از فضای داخل سلولی به خارج سلول منتقل و دفع می شود. </a:t>
            </a:r>
            <a:endParaRPr kumimoji="1" lang="fa-IR" sz="2600" kern="0" dirty="0" smtClean="0">
              <a:latin typeface="Arial"/>
              <a:cs typeface="B Nazanin" pitchFamily="2" charset="-78"/>
            </a:endParaRP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2600" kern="0" dirty="0" smtClean="0">
                <a:latin typeface="Arial"/>
                <a:cs typeface="B Nazanin" pitchFamily="2" charset="-78"/>
              </a:rPr>
              <a:t>دفع </a:t>
            </a:r>
            <a:r>
              <a:rPr kumimoji="1" lang="fa-IR" sz="2600" kern="0" dirty="0">
                <a:latin typeface="Arial"/>
                <a:cs typeface="B Nazanin" pitchFamily="2" charset="-78"/>
              </a:rPr>
              <a:t>شدید </a:t>
            </a:r>
            <a:r>
              <a:rPr kumimoji="1" lang="fa-IR" sz="2600" kern="0" dirty="0">
                <a:solidFill>
                  <a:srgbClr val="FF0000"/>
                </a:solidFill>
                <a:latin typeface="Arial"/>
                <a:cs typeface="B Nazanin" pitchFamily="2" charset="-78"/>
              </a:rPr>
              <a:t>پتاسیم </a:t>
            </a:r>
            <a:r>
              <a:rPr kumimoji="1" lang="fa-IR" sz="2600" kern="0" dirty="0">
                <a:latin typeface="Arial"/>
                <a:cs typeface="B Nazanin" pitchFamily="2" charset="-78"/>
              </a:rPr>
              <a:t>اختلالاتی در کار کلیه ها و قلب در پی خواهد داشت و به دنبال آن اختلال در انقباضات عضلانی، ضعف عضلانی، خستگی و برهم خوردن تعادل اسیدی ـ بازی بروز خواهد کرد</a:t>
            </a:r>
            <a:endParaRPr lang="en-US" sz="2600"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10</a:t>
            </a:fld>
            <a:endParaRPr lang="en-US"/>
          </a:p>
        </p:txBody>
      </p:sp>
    </p:spTree>
    <p:extLst>
      <p:ext uri="{BB962C8B-B14F-4D97-AF65-F5344CB8AC3E}">
        <p14:creationId xmlns:p14="http://schemas.microsoft.com/office/powerpoint/2010/main" val="877338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cs typeface="B Nazanin" pitchFamily="2" charset="-78"/>
              </a:rPr>
              <a:t> ورزشکاران مراقب مصرف مکمل های الکترولیتی باشند</a:t>
            </a:r>
          </a:p>
          <a:p>
            <a:pPr algn="r" rtl="1"/>
            <a:r>
              <a:rPr lang="fa-IR" dirty="0" smtClean="0">
                <a:cs typeface="B Nazanin" pitchFamily="2" charset="-78"/>
              </a:rPr>
              <a:t>این مکمل ها خطرناک  هستند</a:t>
            </a:r>
          </a:p>
          <a:p>
            <a:pPr algn="r" rtl="1"/>
            <a:r>
              <a:rPr lang="fa-IR" dirty="0" smtClean="0">
                <a:cs typeface="B Nazanin" pitchFamily="2" charset="-78"/>
              </a:rPr>
              <a:t>اشتباه در مصرف آنها با عوارض شدید همراه باشد</a:t>
            </a:r>
            <a:endParaRPr lang="en-US"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11</a:t>
            </a:fld>
            <a:endParaRPr lang="en-US"/>
          </a:p>
        </p:txBody>
      </p:sp>
      <p:pic>
        <p:nvPicPr>
          <p:cNvPr id="9218" name="Picture 2" descr="C:\Users\farhang\Desktop\Pride-Naturals-Electrolyte-Pow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09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342900" lvl="0" indent="-342900" algn="r" defTabSz="457200" rtl="1">
              <a:spcBef>
                <a:spcPts val="1000"/>
              </a:spcBef>
              <a:buClr>
                <a:srgbClr val="F0AD00"/>
              </a:buClr>
              <a:buSzPct val="80000"/>
              <a:buFont typeface="Wingdings 3" charset="2"/>
              <a:buChar char=""/>
            </a:pPr>
            <a:r>
              <a:rPr lang="fa-IR" dirty="0">
                <a:solidFill>
                  <a:srgbClr val="FF0000"/>
                </a:solidFill>
                <a:latin typeface="Trebuchet MS"/>
                <a:ea typeface="+mj-ea"/>
                <a:cs typeface="B Titr" pitchFamily="2" charset="-78"/>
              </a:rPr>
              <a:t>هیدراتاسیون</a:t>
            </a:r>
            <a:r>
              <a:rPr lang="fa-IR" dirty="0">
                <a:solidFill>
                  <a:prstClr val="black"/>
                </a:solidFill>
                <a:latin typeface="Trebuchet MS"/>
                <a:ea typeface="+mj-ea"/>
                <a:cs typeface="B Titr" pitchFamily="2" charset="-78"/>
              </a:rPr>
              <a:t> </a:t>
            </a:r>
            <a:endParaRPr lang="fa-IR" dirty="0" smtClean="0">
              <a:solidFill>
                <a:prstClr val="black"/>
              </a:solidFill>
              <a:latin typeface="Trebuchet MS"/>
              <a:ea typeface="+mj-ea"/>
              <a:cs typeface="B Titr" pitchFamily="2" charset="-78"/>
            </a:endParaRPr>
          </a:p>
          <a:p>
            <a:pPr marL="342900" lvl="0" indent="-342900" algn="r" defTabSz="457200" rtl="1">
              <a:spcBef>
                <a:spcPts val="1000"/>
              </a:spcBef>
              <a:buClr>
                <a:srgbClr val="F0AD00"/>
              </a:buClr>
              <a:buSzPct val="80000"/>
              <a:buFont typeface="Wingdings 3" charset="2"/>
              <a:buChar char=""/>
            </a:pPr>
            <a:r>
              <a:rPr lang="fa-IR" b="1" dirty="0" smtClean="0">
                <a:solidFill>
                  <a:prstClr val="black">
                    <a:lumMod val="75000"/>
                    <a:lumOff val="25000"/>
                  </a:prstClr>
                </a:solidFill>
                <a:latin typeface="Trebuchet MS"/>
                <a:cs typeface="B Nazanin" pitchFamily="2" charset="-78"/>
              </a:rPr>
              <a:t>3 </a:t>
            </a:r>
            <a:r>
              <a:rPr lang="fa-IR" b="1" dirty="0">
                <a:solidFill>
                  <a:prstClr val="black">
                    <a:lumMod val="75000"/>
                    <a:lumOff val="25000"/>
                  </a:prstClr>
                </a:solidFill>
                <a:latin typeface="Trebuchet MS"/>
                <a:cs typeface="B Nazanin" pitchFamily="2" charset="-78"/>
              </a:rPr>
              <a:t>ساعت مانده به مسابقه 750 میلی لیتر آب</a:t>
            </a:r>
          </a:p>
          <a:p>
            <a:pPr marL="342900" lvl="0" indent="-342900" algn="r" defTabSz="457200" rtl="1">
              <a:spcBef>
                <a:spcPts val="1000"/>
              </a:spcBef>
              <a:buClr>
                <a:srgbClr val="F0AD00"/>
              </a:buClr>
              <a:buSzPct val="80000"/>
              <a:buFont typeface="Wingdings 3" charset="2"/>
              <a:buChar char=""/>
            </a:pPr>
            <a:r>
              <a:rPr lang="fa-IR" b="1" dirty="0">
                <a:solidFill>
                  <a:prstClr val="black">
                    <a:lumMod val="75000"/>
                    <a:lumOff val="25000"/>
                  </a:prstClr>
                </a:solidFill>
                <a:latin typeface="Trebuchet MS"/>
                <a:cs typeface="B Nazanin" pitchFamily="2" charset="-78"/>
              </a:rPr>
              <a:t>2 ساعت مانده به مسابقه 250 الی 500 میلی لیتر آب</a:t>
            </a:r>
          </a:p>
          <a:p>
            <a:pPr marL="342900" lvl="0" indent="-342900" algn="r" defTabSz="457200" rtl="1">
              <a:spcBef>
                <a:spcPts val="1000"/>
              </a:spcBef>
              <a:buClr>
                <a:srgbClr val="F0AD00"/>
              </a:buClr>
              <a:buSzPct val="80000"/>
              <a:buFont typeface="Wingdings 3" charset="2"/>
              <a:buChar char=""/>
            </a:pPr>
            <a:r>
              <a:rPr lang="fa-IR" b="1" dirty="0">
                <a:solidFill>
                  <a:prstClr val="black">
                    <a:lumMod val="75000"/>
                    <a:lumOff val="25000"/>
                  </a:prstClr>
                </a:solidFill>
                <a:latin typeface="Trebuchet MS"/>
                <a:cs typeface="B Nazanin" pitchFamily="2" charset="-78"/>
              </a:rPr>
              <a:t>1 ساعت مانده 250 میلی لیتر میلی لیتر</a:t>
            </a:r>
          </a:p>
          <a:p>
            <a:pPr marL="342900" lvl="0" indent="-342900" algn="r" defTabSz="457200" rtl="1">
              <a:spcBef>
                <a:spcPts val="1000"/>
              </a:spcBef>
              <a:buClr>
                <a:srgbClr val="F0AD00"/>
              </a:buClr>
              <a:buSzPct val="80000"/>
              <a:buFont typeface="Wingdings 3" charset="2"/>
              <a:buChar char=""/>
            </a:pPr>
            <a:endParaRPr lang="fa-IR" b="1" dirty="0">
              <a:solidFill>
                <a:prstClr val="black">
                  <a:lumMod val="75000"/>
                  <a:lumOff val="25000"/>
                </a:prstClr>
              </a:solidFill>
              <a:latin typeface="Trebuchet MS"/>
              <a:cs typeface="B Nazanin" pitchFamily="2" charset="-78"/>
            </a:endParaRPr>
          </a:p>
          <a:p>
            <a:pPr marL="342900" lvl="0" indent="-342900" algn="r" defTabSz="457200" rtl="1">
              <a:spcBef>
                <a:spcPts val="1000"/>
              </a:spcBef>
              <a:buClr>
                <a:srgbClr val="F0AD00"/>
              </a:buClr>
              <a:buSzPct val="80000"/>
              <a:buFont typeface="Wingdings 3" charset="2"/>
              <a:buChar char=""/>
            </a:pPr>
            <a:r>
              <a:rPr lang="fa-IR" b="1" dirty="0">
                <a:solidFill>
                  <a:prstClr val="black">
                    <a:lumMod val="75000"/>
                    <a:lumOff val="25000"/>
                  </a:prstClr>
                </a:solidFill>
                <a:latin typeface="Trebuchet MS"/>
                <a:cs typeface="B Nazanin" pitchFamily="2" charset="-78"/>
              </a:rPr>
              <a:t>شب قبل از مسابقه  و </a:t>
            </a:r>
            <a:r>
              <a:rPr lang="fa-IR" b="1" dirty="0" smtClean="0">
                <a:solidFill>
                  <a:prstClr val="black">
                    <a:lumMod val="75000"/>
                    <a:lumOff val="25000"/>
                  </a:prstClr>
                </a:solidFill>
                <a:latin typeface="Trebuchet MS"/>
                <a:cs typeface="B Nazanin" pitchFamily="2" charset="-78"/>
              </a:rPr>
              <a:t>رزشکاران  </a:t>
            </a:r>
            <a:r>
              <a:rPr lang="fa-IR" b="1" dirty="0">
                <a:solidFill>
                  <a:prstClr val="black">
                    <a:lumMod val="75000"/>
                    <a:lumOff val="25000"/>
                  </a:prstClr>
                </a:solidFill>
                <a:latin typeface="Trebuchet MS"/>
                <a:cs typeface="B Nazanin" pitchFamily="2" charset="-78"/>
              </a:rPr>
              <a:t>بعد </a:t>
            </a:r>
            <a:r>
              <a:rPr lang="fa-IR" b="1" dirty="0" smtClean="0">
                <a:solidFill>
                  <a:prstClr val="black">
                    <a:lumMod val="75000"/>
                    <a:lumOff val="25000"/>
                  </a:prstClr>
                </a:solidFill>
                <a:latin typeface="Trebuchet MS"/>
                <a:cs typeface="B Nazanin" pitchFamily="2" charset="-78"/>
              </a:rPr>
              <a:t>اتمام شام،  </a:t>
            </a:r>
            <a:r>
              <a:rPr lang="fa-IR" b="1" dirty="0">
                <a:solidFill>
                  <a:prstClr val="black">
                    <a:lumMod val="75000"/>
                    <a:lumOff val="25000"/>
                  </a:prstClr>
                </a:solidFill>
                <a:latin typeface="Trebuchet MS"/>
                <a:cs typeface="B Nazanin" pitchFamily="2" charset="-78"/>
              </a:rPr>
              <a:t>شروع به نوشیدن مایعات تا اخر شب </a:t>
            </a:r>
            <a:r>
              <a:rPr lang="fa-IR" b="1" dirty="0" smtClean="0">
                <a:solidFill>
                  <a:prstClr val="black">
                    <a:lumMod val="75000"/>
                    <a:lumOff val="25000"/>
                  </a:prstClr>
                </a:solidFill>
                <a:latin typeface="Trebuchet MS"/>
                <a:cs typeface="B Nazanin" pitchFamily="2" charset="-78"/>
              </a:rPr>
              <a:t>شوند(ا </a:t>
            </a:r>
            <a:r>
              <a:rPr lang="fa-IR" b="1" dirty="0">
                <a:solidFill>
                  <a:prstClr val="black">
                    <a:lumMod val="75000"/>
                    <a:lumOff val="25000"/>
                  </a:prstClr>
                </a:solidFill>
                <a:latin typeface="Trebuchet MS"/>
                <a:cs typeface="B Nazanin" pitchFamily="2" charset="-78"/>
              </a:rPr>
              <a:t>لیتر</a:t>
            </a:r>
            <a:r>
              <a:rPr lang="fa-IR" dirty="0">
                <a:solidFill>
                  <a:prstClr val="black">
                    <a:lumMod val="75000"/>
                    <a:lumOff val="25000"/>
                  </a:prstClr>
                </a:solidFill>
                <a:latin typeface="Trebuchet MS"/>
                <a:cs typeface="B Lotus" pitchFamily="2" charset="-78"/>
              </a:rPr>
              <a:t>)</a:t>
            </a:r>
          </a:p>
          <a:p>
            <a:pPr lvl="0" algn="r" rtl="1">
              <a:buClr>
                <a:srgbClr val="FE8637"/>
              </a:buClr>
              <a:buFont typeface="Wingdings" pitchFamily="2" charset="2"/>
              <a:buChar char="q"/>
            </a:pPr>
            <a:endParaRPr kumimoji="1" lang="fa-IR" b="1" kern="0" dirty="0" smtClean="0">
              <a:solidFill>
                <a:prstClr val="black"/>
              </a:solidFill>
              <a:latin typeface="Arial"/>
              <a:cs typeface="B Nazanin" pitchFamily="2" charset="-78"/>
            </a:endParaRPr>
          </a:p>
          <a:p>
            <a:pPr lvl="0" algn="r" rtl="1">
              <a:buClr>
                <a:srgbClr val="FE8637"/>
              </a:buClr>
              <a:buFont typeface="Wingdings" pitchFamily="2" charset="2"/>
              <a:buChar char="q"/>
            </a:pPr>
            <a:endParaRPr kumimoji="1" lang="fa-IR" b="1" kern="0" dirty="0">
              <a:solidFill>
                <a:prstClr val="black"/>
              </a:solidFill>
              <a:latin typeface="Arial"/>
              <a:cs typeface="B Nazanin" pitchFamily="2" charset="-78"/>
            </a:endParaRPr>
          </a:p>
          <a:p>
            <a:pPr algn="r" rtl="1">
              <a:buFont typeface="Wingdings" pitchFamily="2" charset="2"/>
              <a:buChar char="q"/>
            </a:pPr>
            <a:endParaRPr lang="en-US"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12</a:t>
            </a:fld>
            <a:endParaRPr lang="en-US"/>
          </a:p>
        </p:txBody>
      </p:sp>
    </p:spTree>
    <p:extLst>
      <p:ext uri="{BB962C8B-B14F-4D97-AF65-F5344CB8AC3E}">
        <p14:creationId xmlns:p14="http://schemas.microsoft.com/office/powerpoint/2010/main" val="2449017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kumimoji="1" lang="fa-IR" sz="2200" b="1" kern="0" dirty="0">
                <a:solidFill>
                  <a:srgbClr val="FF0000"/>
                </a:solidFill>
                <a:latin typeface="Arial"/>
                <a:ea typeface="+mj-ea"/>
                <a:cs typeface="B Nazanin" pitchFamily="2" charset="-78"/>
              </a:rPr>
              <a:t>نوشابه ورزشی دست </a:t>
            </a:r>
            <a:r>
              <a:rPr kumimoji="1" lang="fa-IR" sz="2200" b="1" kern="0" dirty="0" smtClean="0">
                <a:solidFill>
                  <a:srgbClr val="FF0000"/>
                </a:solidFill>
                <a:latin typeface="Arial"/>
                <a:ea typeface="+mj-ea"/>
                <a:cs typeface="B Nazanin" pitchFamily="2" charset="-78"/>
              </a:rPr>
              <a:t>ساز</a:t>
            </a:r>
          </a:p>
          <a:p>
            <a:pPr algn="r" rtl="1"/>
            <a:endParaRPr lang="fa-IR" sz="2200" b="1" dirty="0">
              <a:latin typeface="Times New Roman" pitchFamily="18" charset="0"/>
              <a:cs typeface="B Nazanin" pitchFamily="2" charset="-78"/>
            </a:endParaRPr>
          </a:p>
          <a:p>
            <a:pPr marL="342900" lvl="0" indent="-342900" algn="r" rtl="1" fontAlgn="base">
              <a:lnSpc>
                <a:spcPct val="80000"/>
              </a:lnSpc>
              <a:spcBef>
                <a:spcPct val="20000"/>
              </a:spcBef>
              <a:spcAft>
                <a:spcPct val="0"/>
              </a:spcAft>
              <a:buClr>
                <a:srgbClr val="99CC00"/>
              </a:buClr>
              <a:buSzPct val="75000"/>
              <a:buFont typeface="Wingdings" pitchFamily="2" charset="2"/>
              <a:buChar char="n"/>
            </a:pPr>
            <a:r>
              <a:rPr kumimoji="1" lang="fa-IR" sz="2200" b="1" kern="0" dirty="0">
                <a:latin typeface="Arial"/>
                <a:cs typeface="B Nazanin" pitchFamily="2" charset="-78"/>
              </a:rPr>
              <a:t>محتویات : </a:t>
            </a:r>
          </a:p>
          <a:p>
            <a:pPr marL="342900" lvl="0" indent="-342900" algn="r" rtl="1" fontAlgn="base">
              <a:lnSpc>
                <a:spcPct val="80000"/>
              </a:lnSpc>
              <a:spcBef>
                <a:spcPct val="20000"/>
              </a:spcBef>
              <a:spcAft>
                <a:spcPct val="0"/>
              </a:spcAft>
              <a:buClr>
                <a:srgbClr val="99CC00"/>
              </a:buClr>
              <a:buSzPct val="75000"/>
              <a:buNone/>
            </a:pPr>
            <a:r>
              <a:rPr kumimoji="1" lang="fa-IR" sz="2200" b="1" kern="0" dirty="0">
                <a:latin typeface="Arial"/>
                <a:cs typeface="B Nazanin" pitchFamily="2" charset="-78"/>
              </a:rPr>
              <a:t>         یک قاشق چایخوری شکر </a:t>
            </a:r>
            <a:r>
              <a:rPr kumimoji="1" lang="fa-IR" sz="2200" b="1" kern="0" dirty="0" smtClean="0">
                <a:latin typeface="Arial"/>
                <a:cs typeface="B Nazanin" pitchFamily="2" charset="-78"/>
              </a:rPr>
              <a:t>(5گرم</a:t>
            </a:r>
            <a:r>
              <a:rPr kumimoji="1" lang="fa-IR" sz="2200" b="1" kern="0" dirty="0">
                <a:latin typeface="Arial"/>
                <a:cs typeface="B Nazanin" pitchFamily="2" charset="-78"/>
              </a:rPr>
              <a:t>)</a:t>
            </a:r>
          </a:p>
          <a:p>
            <a:pPr marL="342900" lvl="0" indent="-342900" algn="r" rtl="1" fontAlgn="base">
              <a:lnSpc>
                <a:spcPct val="80000"/>
              </a:lnSpc>
              <a:spcBef>
                <a:spcPct val="20000"/>
              </a:spcBef>
              <a:spcAft>
                <a:spcPct val="0"/>
              </a:spcAft>
              <a:buClr>
                <a:srgbClr val="99CC00"/>
              </a:buClr>
              <a:buSzPct val="75000"/>
              <a:buNone/>
            </a:pPr>
            <a:r>
              <a:rPr kumimoji="1" lang="fa-IR" sz="2200" b="1" kern="0" dirty="0">
                <a:latin typeface="Arial"/>
                <a:cs typeface="B Nazanin" pitchFamily="2" charset="-78"/>
              </a:rPr>
              <a:t>         نیم گرم نمک </a:t>
            </a:r>
          </a:p>
          <a:p>
            <a:pPr marL="342900" lvl="0" indent="-342900" algn="r" rtl="1" fontAlgn="base">
              <a:lnSpc>
                <a:spcPct val="80000"/>
              </a:lnSpc>
              <a:spcBef>
                <a:spcPct val="20000"/>
              </a:spcBef>
              <a:spcAft>
                <a:spcPct val="0"/>
              </a:spcAft>
              <a:buClr>
                <a:srgbClr val="99CC00"/>
              </a:buClr>
              <a:buSzPct val="75000"/>
              <a:buNone/>
            </a:pPr>
            <a:r>
              <a:rPr kumimoji="1" lang="fa-IR" sz="2200" b="1" kern="0" dirty="0">
                <a:latin typeface="Arial"/>
                <a:cs typeface="B Nazanin" pitchFamily="2" charset="-78"/>
              </a:rPr>
              <a:t>         یک قاشق غذاخوری آب پرتقال (5/7 میلی لیتر ) یا دو       قاشق غذاخوری آب لیمو(15 میلی لیتر) </a:t>
            </a:r>
          </a:p>
          <a:p>
            <a:pPr marL="342900" lvl="0" indent="-342900" algn="r" rtl="1" fontAlgn="base">
              <a:lnSpc>
                <a:spcPct val="80000"/>
              </a:lnSpc>
              <a:spcBef>
                <a:spcPct val="20000"/>
              </a:spcBef>
              <a:spcAft>
                <a:spcPct val="0"/>
              </a:spcAft>
              <a:buClr>
                <a:srgbClr val="99CC00"/>
              </a:buClr>
              <a:buSzPct val="75000"/>
              <a:buNone/>
            </a:pPr>
            <a:r>
              <a:rPr kumimoji="1" lang="fa-IR" sz="2200" b="1" kern="0" dirty="0">
                <a:latin typeface="Arial"/>
                <a:cs typeface="B Nazanin" pitchFamily="2" charset="-78"/>
              </a:rPr>
              <a:t>        آب سرد (225میلی لیتر ) </a:t>
            </a:r>
            <a:endParaRPr kumimoji="1" lang="fa-IR" sz="2200" b="1" kern="0" dirty="0" smtClean="0">
              <a:latin typeface="Arial"/>
              <a:cs typeface="B Nazanin" pitchFamily="2" charset="-78"/>
            </a:endParaRPr>
          </a:p>
          <a:p>
            <a:pPr marL="342900" lvl="0" indent="-342900" algn="r" rtl="1" fontAlgn="base">
              <a:lnSpc>
                <a:spcPct val="80000"/>
              </a:lnSpc>
              <a:spcBef>
                <a:spcPct val="20000"/>
              </a:spcBef>
              <a:spcAft>
                <a:spcPct val="0"/>
              </a:spcAft>
              <a:buClr>
                <a:srgbClr val="99CC00"/>
              </a:buClr>
              <a:buSzPct val="75000"/>
              <a:buNone/>
            </a:pPr>
            <a:endParaRPr kumimoji="1" lang="fa-IR" sz="2200" b="1" kern="0" dirty="0">
              <a:latin typeface="Arial"/>
              <a:cs typeface="B Nazanin" pitchFamily="2" charset="-78"/>
            </a:endParaRPr>
          </a:p>
          <a:p>
            <a:pPr marL="342900" lvl="0" indent="-342900" algn="r" rtl="1" fontAlgn="base">
              <a:lnSpc>
                <a:spcPct val="80000"/>
              </a:lnSpc>
              <a:spcBef>
                <a:spcPct val="20000"/>
              </a:spcBef>
              <a:spcAft>
                <a:spcPct val="0"/>
              </a:spcAft>
              <a:buClr>
                <a:srgbClr val="99CC00"/>
              </a:buClr>
              <a:buSzPct val="75000"/>
              <a:buFont typeface="Wingdings" pitchFamily="2" charset="2"/>
              <a:buChar char="n"/>
            </a:pPr>
            <a:r>
              <a:rPr kumimoji="1" lang="fa-IR" sz="2200" b="1" kern="0" dirty="0">
                <a:latin typeface="Arial"/>
                <a:cs typeface="B Nazanin" pitchFamily="2" charset="-78"/>
              </a:rPr>
              <a:t>طرز تهیه : </a:t>
            </a:r>
          </a:p>
          <a:p>
            <a:pPr marL="342900" lvl="0" indent="-342900" algn="r" rtl="1" fontAlgn="base">
              <a:lnSpc>
                <a:spcPct val="80000"/>
              </a:lnSpc>
              <a:spcBef>
                <a:spcPct val="20000"/>
              </a:spcBef>
              <a:spcAft>
                <a:spcPct val="0"/>
              </a:spcAft>
              <a:buClr>
                <a:srgbClr val="99CC00"/>
              </a:buClr>
              <a:buSzPct val="75000"/>
              <a:buNone/>
            </a:pPr>
            <a:r>
              <a:rPr kumimoji="1" lang="fa-IR" sz="2200" b="1" kern="0" dirty="0">
                <a:latin typeface="Arial"/>
                <a:cs typeface="B Nazanin" pitchFamily="2" charset="-78"/>
              </a:rPr>
              <a:t>1- ابتدا قند و نمک را در کمی آب داغ در داخل یک لیوان حل کنید. </a:t>
            </a:r>
          </a:p>
          <a:p>
            <a:pPr marL="342900" lvl="0" indent="-342900" algn="r" rtl="1" fontAlgn="base">
              <a:lnSpc>
                <a:spcPct val="80000"/>
              </a:lnSpc>
              <a:spcBef>
                <a:spcPct val="20000"/>
              </a:spcBef>
              <a:spcAft>
                <a:spcPct val="0"/>
              </a:spcAft>
              <a:buClr>
                <a:srgbClr val="99CC00"/>
              </a:buClr>
              <a:buSzPct val="75000"/>
              <a:buNone/>
            </a:pPr>
            <a:r>
              <a:rPr kumimoji="1" lang="fa-IR" sz="2200" b="1" kern="0" dirty="0">
                <a:latin typeface="Arial"/>
                <a:cs typeface="B Nazanin" pitchFamily="2" charset="-78"/>
              </a:rPr>
              <a:t>2- آب میوه و آب سرد را به آن اضافه کنید</a:t>
            </a:r>
            <a:r>
              <a:rPr kumimoji="1" lang="fa-IR" sz="2800" b="1" kern="0" dirty="0">
                <a:solidFill>
                  <a:srgbClr val="006666"/>
                </a:solidFill>
                <a:latin typeface="Arial"/>
                <a:cs typeface="B Traffic" pitchFamily="2" charset="-78"/>
              </a:rPr>
              <a:t>. </a:t>
            </a:r>
          </a:p>
          <a:p>
            <a:pPr algn="r" rtl="1">
              <a:buFont typeface="Courier New" pitchFamily="49" charset="0"/>
              <a:buChar char="o"/>
            </a:pPr>
            <a:endParaRPr lang="en-US" b="1"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13</a:t>
            </a:fld>
            <a:endParaRPr lang="en-US"/>
          </a:p>
        </p:txBody>
      </p:sp>
    </p:spTree>
    <p:extLst>
      <p:ext uri="{BB962C8B-B14F-4D97-AF65-F5344CB8AC3E}">
        <p14:creationId xmlns:p14="http://schemas.microsoft.com/office/powerpoint/2010/main" val="2308103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endParaRPr lang="en-US" dirty="0"/>
          </a:p>
        </p:txBody>
      </p:sp>
      <p:sp>
        <p:nvSpPr>
          <p:cNvPr id="3" name="Content Placeholder 2"/>
          <p:cNvSpPr>
            <a:spLocks noGrp="1"/>
          </p:cNvSpPr>
          <p:nvPr>
            <p:ph sz="quarter" idx="1"/>
          </p:nvPr>
        </p:nvSpPr>
        <p:spPr>
          <a:xfrm>
            <a:off x="457200" y="1066800"/>
            <a:ext cx="7467600" cy="4873752"/>
          </a:xfrm>
        </p:spPr>
        <p:txBody>
          <a:bodyPr/>
          <a:lstStyle/>
          <a:p>
            <a:pPr marL="342900" lvl="0" indent="-342900" algn="just" rtl="1">
              <a:lnSpc>
                <a:spcPct val="150000"/>
              </a:lnSpc>
              <a:spcBef>
                <a:spcPct val="20000"/>
              </a:spcBef>
              <a:buClr>
                <a:srgbClr val="B13F9A"/>
              </a:buClr>
              <a:buSzPct val="73000"/>
              <a:buNone/>
              <a:defRPr/>
            </a:pPr>
            <a:r>
              <a:rPr lang="fa-IR" sz="2000" kern="0" dirty="0">
                <a:solidFill>
                  <a:srgbClr val="FF0000"/>
                </a:solidFill>
                <a:latin typeface="Arial" pitchFamily="34" charset="0"/>
                <a:cs typeface="B Nazanin" pitchFamily="2" charset="-78"/>
              </a:rPr>
              <a:t>نوشيدني‌هاي ورزشي </a:t>
            </a:r>
            <a:endParaRPr lang="fa-IR" sz="2000" kern="0" dirty="0" smtClean="0">
              <a:solidFill>
                <a:srgbClr val="FF0000"/>
              </a:solidFill>
              <a:latin typeface="Arial" pitchFamily="34" charset="0"/>
              <a:cs typeface="B Nazanin" pitchFamily="2" charset="-78"/>
            </a:endParaRPr>
          </a:p>
          <a:p>
            <a:pPr lvl="0" algn="just" rtl="1">
              <a:lnSpc>
                <a:spcPct val="150000"/>
              </a:lnSpc>
              <a:spcBef>
                <a:spcPct val="20000"/>
              </a:spcBef>
              <a:buClr>
                <a:srgbClr val="B13F9A"/>
              </a:buClr>
              <a:buSzPct val="73000"/>
              <a:buFont typeface="Wingdings" pitchFamily="2" charset="2"/>
              <a:buChar char="q"/>
              <a:defRPr/>
            </a:pPr>
            <a:r>
              <a:rPr lang="fa-IR" sz="1800" kern="0" dirty="0" smtClean="0">
                <a:solidFill>
                  <a:srgbClr val="FF0000"/>
                </a:solidFill>
                <a:latin typeface="Arial" pitchFamily="34" charset="0"/>
                <a:cs typeface="B Nazanin" pitchFamily="2" charset="-78"/>
              </a:rPr>
              <a:t>نوشیدنی های ورزشی </a:t>
            </a:r>
            <a:r>
              <a:rPr lang="fa-IR" sz="1800" kern="0" dirty="0" smtClean="0">
                <a:solidFill>
                  <a:prstClr val="black"/>
                </a:solidFill>
                <a:latin typeface="Arial" pitchFamily="34" charset="0"/>
                <a:cs typeface="B Nazanin" pitchFamily="2" charset="-78"/>
              </a:rPr>
              <a:t>نوعي </a:t>
            </a:r>
            <a:r>
              <a:rPr lang="fa-IR" sz="1800" kern="0" dirty="0">
                <a:solidFill>
                  <a:prstClr val="black"/>
                </a:solidFill>
                <a:latin typeface="Arial" pitchFamily="34" charset="0"/>
                <a:cs typeface="B Nazanin" pitchFamily="2" charset="-78"/>
              </a:rPr>
              <a:t>غذاي كاربردي براي ورزشكاران و قهرمانان  محسوب مي‌شود.</a:t>
            </a:r>
          </a:p>
          <a:p>
            <a:pPr lvl="0" algn="just" rtl="1">
              <a:lnSpc>
                <a:spcPct val="150000"/>
              </a:lnSpc>
              <a:spcBef>
                <a:spcPct val="20000"/>
              </a:spcBef>
              <a:buClr>
                <a:srgbClr val="B13F9A"/>
              </a:buClr>
              <a:buSzPct val="73000"/>
              <a:buFont typeface="Wingdings" pitchFamily="2" charset="2"/>
              <a:buChar char="q"/>
              <a:defRPr/>
            </a:pPr>
            <a:r>
              <a:rPr lang="fa-IR" sz="1800" kern="0" dirty="0">
                <a:solidFill>
                  <a:prstClr val="black"/>
                </a:solidFill>
                <a:latin typeface="Trebuchet MS"/>
                <a:cs typeface="B Nazanin" pitchFamily="2" charset="-78"/>
              </a:rPr>
              <a:t>غذاهاي كاربردي آندسته از غذاهايي هستند كه به همراه غذاي اصلي مصرف شده و براي </a:t>
            </a:r>
            <a:r>
              <a:rPr lang="fa-IR" sz="1800" b="1" u="sng" kern="0" dirty="0">
                <a:solidFill>
                  <a:prstClr val="black"/>
                </a:solidFill>
                <a:latin typeface="Trebuchet MS"/>
                <a:cs typeface="B Nazanin" pitchFamily="2" charset="-78"/>
              </a:rPr>
              <a:t>حفظ سلامت</a:t>
            </a:r>
            <a:r>
              <a:rPr lang="fa-IR" sz="1800" kern="0" dirty="0">
                <a:solidFill>
                  <a:prstClr val="black"/>
                </a:solidFill>
                <a:latin typeface="Trebuchet MS"/>
                <a:cs typeface="B Nazanin" pitchFamily="2" charset="-78"/>
              </a:rPr>
              <a:t> و </a:t>
            </a:r>
            <a:r>
              <a:rPr lang="fa-IR" sz="1800" b="1" u="sng" kern="0" dirty="0">
                <a:solidFill>
                  <a:prstClr val="black"/>
                </a:solidFill>
                <a:latin typeface="Trebuchet MS"/>
                <a:cs typeface="B Nazanin" pitchFamily="2" charset="-78"/>
              </a:rPr>
              <a:t>عملكرد بهتر ورزشكار</a:t>
            </a:r>
            <a:r>
              <a:rPr lang="fa-IR" sz="1800" kern="0" dirty="0">
                <a:solidFill>
                  <a:prstClr val="black"/>
                </a:solidFill>
                <a:latin typeface="Trebuchet MS"/>
                <a:cs typeface="B Nazanin" pitchFamily="2" charset="-78"/>
              </a:rPr>
              <a:t> مؤثر است.</a:t>
            </a:r>
          </a:p>
          <a:p>
            <a:pPr lvl="0" algn="just" rtl="1">
              <a:lnSpc>
                <a:spcPct val="150000"/>
              </a:lnSpc>
              <a:spcBef>
                <a:spcPct val="20000"/>
              </a:spcBef>
              <a:buClr>
                <a:srgbClr val="B13F9A"/>
              </a:buClr>
              <a:buSzPct val="73000"/>
              <a:buFont typeface="Wingdings" pitchFamily="2" charset="2"/>
              <a:buChar char="q"/>
              <a:defRPr/>
            </a:pPr>
            <a:r>
              <a:rPr lang="fa-IR" sz="1800" kern="0" dirty="0">
                <a:solidFill>
                  <a:prstClr val="black"/>
                </a:solidFill>
                <a:latin typeface="Trebuchet MS"/>
                <a:cs typeface="B Nazanin" pitchFamily="2" charset="-78"/>
              </a:rPr>
              <a:t>از ديدگاه علوم ورزشي، جنبه تاثير آن بر عملكرد ورزشي بيشتر مورد توجه قرار دارد.</a:t>
            </a:r>
          </a:p>
          <a:p>
            <a:pPr lvl="0" algn="just" rtl="1">
              <a:lnSpc>
                <a:spcPct val="150000"/>
              </a:lnSpc>
              <a:spcBef>
                <a:spcPct val="20000"/>
              </a:spcBef>
              <a:buClr>
                <a:srgbClr val="B13F9A"/>
              </a:buClr>
              <a:buSzPct val="73000"/>
              <a:buFont typeface="Wingdings" pitchFamily="2" charset="2"/>
              <a:buChar char="q"/>
              <a:defRPr/>
            </a:pPr>
            <a:r>
              <a:rPr lang="fa-IR" sz="1800" kern="0" dirty="0">
                <a:solidFill>
                  <a:prstClr val="black"/>
                </a:solidFill>
                <a:latin typeface="Trebuchet MS"/>
                <a:cs typeface="B Nazanin" pitchFamily="2" charset="-78"/>
              </a:rPr>
              <a:t> نوشیدنی های ورزشی در تامین سوبسترا، جلوگیری از دهیدراسیون، بازسازی الکترولیت ها و هیدراسیون قبل و بعد از تمرین نقش دارد.</a:t>
            </a:r>
          </a:p>
          <a:p>
            <a:pPr lvl="0" algn="just" rtl="1">
              <a:lnSpc>
                <a:spcPct val="150000"/>
              </a:lnSpc>
              <a:spcBef>
                <a:spcPct val="20000"/>
              </a:spcBef>
              <a:buClr>
                <a:srgbClr val="B13F9A"/>
              </a:buClr>
              <a:buSzPct val="73000"/>
              <a:buFont typeface="Wingdings" pitchFamily="2" charset="2"/>
              <a:buChar char="q"/>
              <a:defRPr/>
            </a:pPr>
            <a:r>
              <a:rPr lang="fa-IR" sz="1800" kern="0" dirty="0">
                <a:solidFill>
                  <a:prstClr val="black"/>
                </a:solidFill>
                <a:latin typeface="Trebuchet MS"/>
                <a:cs typeface="B Nazanin" pitchFamily="2" charset="-78"/>
              </a:rPr>
              <a:t> عملکرد نوشیدنی های ورزشی با غلظت و نوع کربوهیدرات، اسمولاریته، نوع و غلظت الکترولیت ها، طعم و سایر ترکیبات موجود در آن در ارتباط می باشد</a:t>
            </a:r>
            <a:r>
              <a:rPr lang="fa-IR" sz="1800" kern="0" dirty="0">
                <a:solidFill>
                  <a:prstClr val="black"/>
                </a:solidFill>
                <a:latin typeface="Trebuchet MS"/>
                <a:cs typeface="B Zar"/>
              </a:rPr>
              <a:t>.</a:t>
            </a:r>
          </a:p>
          <a:p>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14</a:t>
            </a:fld>
            <a:endParaRPr lang="en-US"/>
          </a:p>
        </p:txBody>
      </p:sp>
      <p:pic>
        <p:nvPicPr>
          <p:cNvPr id="5" name="Picture 2" descr="D:\my liston\tahghigh water\drink\New Folder\endurance.jpg"/>
          <p:cNvPicPr>
            <a:picLocks noChangeAspect="1" noChangeArrowheads="1"/>
          </p:cNvPicPr>
          <p:nvPr/>
        </p:nvPicPr>
        <p:blipFill>
          <a:blip r:embed="rId2"/>
          <a:srcRect/>
          <a:stretch>
            <a:fillRect/>
          </a:stretch>
        </p:blipFill>
        <p:spPr bwMode="auto">
          <a:xfrm>
            <a:off x="457200" y="4779378"/>
            <a:ext cx="1828800" cy="1896533"/>
          </a:xfrm>
          <a:prstGeom prst="rect">
            <a:avLst/>
          </a:prstGeom>
          <a:noFill/>
        </p:spPr>
      </p:pic>
    </p:spTree>
    <p:extLst>
      <p:ext uri="{BB962C8B-B14F-4D97-AF65-F5344CB8AC3E}">
        <p14:creationId xmlns:p14="http://schemas.microsoft.com/office/powerpoint/2010/main" val="614535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cs typeface="B Nazanin" pitchFamily="2" charset="-78"/>
              </a:rPr>
              <a:t>نوشابه های انرژی زا</a:t>
            </a:r>
          </a:p>
          <a:p>
            <a:pPr algn="r" rtl="1"/>
            <a:r>
              <a:rPr lang="en-US" dirty="0" smtClean="0">
                <a:cs typeface="B Nazanin" pitchFamily="2" charset="-78"/>
              </a:rPr>
              <a:t>Red Bull</a:t>
            </a:r>
            <a:endParaRPr lang="en-US"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15</a:t>
            </a:fld>
            <a:endParaRPr lang="en-US"/>
          </a:p>
        </p:txBody>
      </p:sp>
      <p:pic>
        <p:nvPicPr>
          <p:cNvPr id="3074" name="Picture 2" descr="C:\Users\farhang\Desktop\1133584_8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27247"/>
            <a:ext cx="3886200" cy="343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99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solidFill>
                  <a:srgbClr val="FF0000"/>
                </a:solidFill>
                <a:cs typeface="B Nazanin" pitchFamily="2" charset="-78"/>
              </a:rPr>
              <a:t>ترکیبات نوشیدنی های ورزشی</a:t>
            </a:r>
          </a:p>
          <a:p>
            <a:pPr algn="r" rtl="1"/>
            <a:r>
              <a:rPr lang="fa-IR" sz="2000" b="1" dirty="0" smtClean="0">
                <a:solidFill>
                  <a:srgbClr val="FF0000"/>
                </a:solidFill>
                <a:cs typeface="B Nazanin" pitchFamily="2" charset="-78"/>
              </a:rPr>
              <a:t>کربوهیدرات</a:t>
            </a:r>
            <a:r>
              <a:rPr lang="fa-IR" dirty="0" smtClean="0">
                <a:cs typeface="B Nazanin" pitchFamily="2" charset="-78"/>
              </a:rPr>
              <a:t>:</a:t>
            </a:r>
            <a:r>
              <a:rPr lang="fa-IR" sz="1800" dirty="0" smtClean="0">
                <a:solidFill>
                  <a:prstClr val="black"/>
                </a:solidFill>
                <a:latin typeface="Trebuchet MS"/>
                <a:cs typeface="B Nazanin" pitchFamily="2" charset="-78"/>
              </a:rPr>
              <a:t> </a:t>
            </a:r>
          </a:p>
          <a:p>
            <a:pPr algn="r" rtl="1"/>
            <a:r>
              <a:rPr lang="fa-IR" sz="1800" dirty="0" smtClean="0">
                <a:solidFill>
                  <a:prstClr val="black"/>
                </a:solidFill>
                <a:latin typeface="Trebuchet MS"/>
                <a:cs typeface="B Nazanin" pitchFamily="2" charset="-78"/>
              </a:rPr>
              <a:t>مهمترین </a:t>
            </a:r>
            <a:r>
              <a:rPr lang="fa-IR" sz="1800" dirty="0">
                <a:solidFill>
                  <a:prstClr val="black"/>
                </a:solidFill>
                <a:latin typeface="Trebuchet MS"/>
                <a:cs typeface="B Nazanin" pitchFamily="2" charset="-78"/>
              </a:rPr>
              <a:t>استفاده کربوهیدرات در نوشابه ورزشی این است که صرف تامین انرژی و تداوم تولید </a:t>
            </a:r>
            <a:r>
              <a:rPr lang="en-US" sz="1800" dirty="0">
                <a:solidFill>
                  <a:prstClr val="black"/>
                </a:solidFill>
                <a:latin typeface="Times New Roman" pitchFamily="18" charset="0"/>
                <a:cs typeface="B Nazanin" pitchFamily="2" charset="-78"/>
              </a:rPr>
              <a:t>ATP</a:t>
            </a:r>
            <a:r>
              <a:rPr lang="fa-IR" sz="1800" dirty="0">
                <a:solidFill>
                  <a:prstClr val="black"/>
                </a:solidFill>
                <a:latin typeface="Trebuchet MS"/>
                <a:cs typeface="B Nazanin" pitchFamily="2" charset="-78"/>
              </a:rPr>
              <a:t> می گردد. </a:t>
            </a:r>
            <a:endParaRPr lang="fa-IR" dirty="0" smtClean="0">
              <a:cs typeface="B Nazanin" pitchFamily="2" charset="-78"/>
            </a:endParaRPr>
          </a:p>
          <a:p>
            <a:pPr lvl="0" algn="just" rtl="1">
              <a:lnSpc>
                <a:spcPct val="150000"/>
              </a:lnSpc>
              <a:spcBef>
                <a:spcPct val="20000"/>
              </a:spcBef>
              <a:buClr>
                <a:srgbClr val="B13F9A"/>
              </a:buClr>
              <a:buSzPct val="73000"/>
              <a:buFont typeface="Courier New" pitchFamily="49" charset="0"/>
              <a:buChar char="o"/>
            </a:pPr>
            <a:r>
              <a:rPr lang="fa-IR" sz="1800" b="1" kern="0" dirty="0">
                <a:solidFill>
                  <a:srgbClr val="FF0000"/>
                </a:solidFill>
                <a:latin typeface="Trebuchet MS"/>
                <a:cs typeface="B Zar"/>
              </a:rPr>
              <a:t>الکترولیت:</a:t>
            </a:r>
          </a:p>
          <a:p>
            <a:pPr lvl="0" algn="just" rtl="1">
              <a:lnSpc>
                <a:spcPct val="150000"/>
              </a:lnSpc>
              <a:spcBef>
                <a:spcPct val="20000"/>
              </a:spcBef>
              <a:buClr>
                <a:srgbClr val="B13F9A"/>
              </a:buClr>
              <a:buSzPct val="73000"/>
              <a:buFont typeface="Courier New" pitchFamily="49" charset="0"/>
              <a:buChar char="o"/>
            </a:pPr>
            <a:r>
              <a:rPr lang="fa-IR" sz="1800" dirty="0">
                <a:solidFill>
                  <a:prstClr val="black"/>
                </a:solidFill>
                <a:latin typeface="Trebuchet MS"/>
                <a:cs typeface="B Zar" pitchFamily="2" charset="-78"/>
              </a:rPr>
              <a:t>يكي از مهمترين الكتروليت ها در نوشابه هاي ورزشي سديم است كه موجب ثبات حجم آب خارج سلولي مي </a:t>
            </a:r>
            <a:r>
              <a:rPr lang="fa-IR" sz="1800" dirty="0" smtClean="0">
                <a:solidFill>
                  <a:prstClr val="black"/>
                </a:solidFill>
                <a:latin typeface="Trebuchet MS"/>
                <a:cs typeface="B Zar" pitchFamily="2" charset="-78"/>
              </a:rPr>
              <a:t>گردد</a:t>
            </a:r>
          </a:p>
          <a:p>
            <a:pPr lvl="0" algn="just" rtl="1">
              <a:lnSpc>
                <a:spcPct val="150000"/>
              </a:lnSpc>
              <a:spcBef>
                <a:spcPct val="20000"/>
              </a:spcBef>
              <a:buClr>
                <a:srgbClr val="B13F9A"/>
              </a:buClr>
              <a:buSzPct val="73000"/>
              <a:buFont typeface="Courier New" pitchFamily="49" charset="0"/>
              <a:buChar char="o"/>
              <a:defRPr/>
            </a:pPr>
            <a:r>
              <a:rPr lang="ar-SA" sz="1800" b="1" kern="0" dirty="0">
                <a:solidFill>
                  <a:srgbClr val="FF0000"/>
                </a:solidFill>
                <a:latin typeface="Trebuchet MS"/>
                <a:cs typeface="B Zar"/>
              </a:rPr>
              <a:t>ويتامين‌</a:t>
            </a:r>
            <a:r>
              <a:rPr lang="fa-IR" sz="1800" b="1" kern="0" dirty="0">
                <a:solidFill>
                  <a:srgbClr val="FF0000"/>
                </a:solidFill>
                <a:latin typeface="Trebuchet MS"/>
                <a:cs typeface="B Zar"/>
              </a:rPr>
              <a:t>:</a:t>
            </a:r>
          </a:p>
          <a:p>
            <a:pPr marL="514350" lvl="0" indent="-514350" algn="just" rtl="1">
              <a:lnSpc>
                <a:spcPct val="150000"/>
              </a:lnSpc>
              <a:spcBef>
                <a:spcPct val="20000"/>
              </a:spcBef>
              <a:buClr>
                <a:srgbClr val="B13F9A"/>
              </a:buClr>
              <a:buSzPct val="73000"/>
              <a:buNone/>
              <a:defRPr/>
            </a:pPr>
            <a:r>
              <a:rPr lang="ar-SA" sz="1800" dirty="0">
                <a:solidFill>
                  <a:prstClr val="black"/>
                </a:solidFill>
                <a:latin typeface="Trebuchet MS"/>
                <a:cs typeface="B Zar" pitchFamily="2" charset="-78"/>
              </a:rPr>
              <a:t>در حال</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حاضر، هيچ</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شواهدي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مبني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بر اثر مفيد عملكردي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ويتامين</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ها</a:t>
            </a:r>
            <a:r>
              <a:rPr lang="fa-IR" sz="1800" dirty="0">
                <a:solidFill>
                  <a:prstClr val="black"/>
                </a:solidFill>
                <a:latin typeface="Trebuchet MS"/>
                <a:cs typeface="B Zar" pitchFamily="2" charset="-78"/>
              </a:rPr>
              <a:t>ي</a:t>
            </a:r>
            <a:r>
              <a:rPr lang="ar-SA" sz="1800" dirty="0">
                <a:solidFill>
                  <a:prstClr val="black"/>
                </a:solidFill>
                <a:latin typeface="Trebuchet MS"/>
                <a:cs typeface="B Zar" pitchFamily="2" charset="-78"/>
              </a:rPr>
              <a:t> موجود در نوشيدني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هاي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ورزشي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وجود ندارد. بطور كلي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دفع</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ويتامين</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در عرق حتي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براي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ويتامين</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هاي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محلول</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در آب</a:t>
            </a:r>
            <a:r>
              <a:rPr lang="fa-IR" sz="1800" dirty="0">
                <a:solidFill>
                  <a:prstClr val="black"/>
                </a:solidFill>
                <a:latin typeface="Trebuchet MS"/>
                <a:cs typeface="B Zar" pitchFamily="2" charset="-78"/>
              </a:rPr>
              <a:t> </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ناچيز مي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باشد.</a:t>
            </a:r>
            <a:r>
              <a:rPr lang="fa-IR" sz="1800" dirty="0">
                <a:solidFill>
                  <a:prstClr val="black"/>
                </a:solidFill>
                <a:latin typeface="Trebuchet MS"/>
                <a:cs typeface="B Zar" pitchFamily="2" charset="-78"/>
              </a:rPr>
              <a:t> برخي از نوشيدني</a:t>
            </a:r>
            <a:r>
              <a:rPr lang="fa-IR" sz="1800" dirty="0">
                <a:solidFill>
                  <a:prstClr val="black"/>
                </a:solidFill>
                <a:latin typeface="Trebuchet MS"/>
                <a:cs typeface="Tahoma"/>
              </a:rPr>
              <a:t>‌</a:t>
            </a:r>
            <a:r>
              <a:rPr lang="fa-IR" sz="1800" dirty="0">
                <a:solidFill>
                  <a:prstClr val="black"/>
                </a:solidFill>
                <a:latin typeface="Trebuchet MS"/>
                <a:cs typeface="B Zar" pitchFamily="2" charset="-78"/>
              </a:rPr>
              <a:t>ها</a:t>
            </a:r>
            <a:r>
              <a:rPr lang="ar-SA" sz="1800" dirty="0">
                <a:solidFill>
                  <a:prstClr val="black"/>
                </a:solidFill>
                <a:latin typeface="Trebuchet MS"/>
                <a:cs typeface="B Zar" pitchFamily="2" charset="-78"/>
              </a:rPr>
              <a:t>، 10% مقادير روزانه</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a:t>
            </a:r>
            <a:r>
              <a:rPr lang="fa-IR" sz="1800" dirty="0">
                <a:solidFill>
                  <a:prstClr val="black"/>
                </a:solidFill>
                <a:latin typeface="Trebuchet MS"/>
                <a:cs typeface="B Zar" pitchFamily="2" charset="-78"/>
              </a:rPr>
              <a:t>انواع ويتامين هاي گروه ب</a:t>
            </a:r>
            <a:r>
              <a:rPr lang="ar-SA" sz="1800" dirty="0">
                <a:solidFill>
                  <a:prstClr val="black"/>
                </a:solidFill>
                <a:latin typeface="Trebuchet MS"/>
                <a:cs typeface="B Zar" pitchFamily="2" charset="-78"/>
              </a:rPr>
              <a:t> را </a:t>
            </a:r>
            <a:r>
              <a:rPr lang="fa-IR" sz="1800" dirty="0">
                <a:solidFill>
                  <a:prstClr val="black"/>
                </a:solidFill>
                <a:latin typeface="Trebuchet MS"/>
                <a:cs typeface="B Zar" pitchFamily="2" charset="-78"/>
              </a:rPr>
              <a:t>دارند</a:t>
            </a:r>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16</a:t>
            </a:fld>
            <a:endParaRPr lang="en-US"/>
          </a:p>
        </p:txBody>
      </p:sp>
    </p:spTree>
    <p:extLst>
      <p:ext uri="{BB962C8B-B14F-4D97-AF65-F5344CB8AC3E}">
        <p14:creationId xmlns:p14="http://schemas.microsoft.com/office/powerpoint/2010/main" val="129969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lvl="0" algn="r" rtl="1">
              <a:buClr>
                <a:srgbClr val="FE8637"/>
              </a:buClr>
            </a:pPr>
            <a:r>
              <a:rPr lang="fa-IR" dirty="0">
                <a:solidFill>
                  <a:prstClr val="black"/>
                </a:solidFill>
                <a:cs typeface="B Nazanin" pitchFamily="2" charset="-78"/>
              </a:rPr>
              <a:t>ترکیبات نوشیدنی های </a:t>
            </a:r>
            <a:r>
              <a:rPr lang="fa-IR" dirty="0" smtClean="0">
                <a:solidFill>
                  <a:prstClr val="black"/>
                </a:solidFill>
                <a:cs typeface="B Nazanin" pitchFamily="2" charset="-78"/>
              </a:rPr>
              <a:t>ورزشی</a:t>
            </a:r>
            <a:endParaRPr lang="fa-IR" sz="1800" b="1" kern="0" dirty="0" smtClean="0">
              <a:solidFill>
                <a:prstClr val="black"/>
              </a:solidFill>
              <a:latin typeface="Trebuchet MS"/>
              <a:cs typeface="B Zar"/>
            </a:endParaRPr>
          </a:p>
          <a:p>
            <a:pPr marL="514350" lvl="0" indent="-514350" algn="just" rtl="1">
              <a:lnSpc>
                <a:spcPct val="150000"/>
              </a:lnSpc>
              <a:spcBef>
                <a:spcPct val="20000"/>
              </a:spcBef>
              <a:buClr>
                <a:srgbClr val="B13F9A"/>
              </a:buClr>
              <a:buSzPct val="73000"/>
              <a:buNone/>
              <a:defRPr/>
            </a:pPr>
            <a:r>
              <a:rPr lang="ar-SA" sz="1800" b="1" kern="0" dirty="0" smtClean="0">
                <a:solidFill>
                  <a:srgbClr val="FF0000"/>
                </a:solidFill>
                <a:latin typeface="Trebuchet MS"/>
                <a:cs typeface="B Zar"/>
              </a:rPr>
              <a:t>كولين‌</a:t>
            </a:r>
            <a:r>
              <a:rPr lang="fa-IR" sz="1800" b="1" kern="0" dirty="0">
                <a:solidFill>
                  <a:srgbClr val="FF0000"/>
                </a:solidFill>
                <a:latin typeface="Trebuchet MS"/>
                <a:cs typeface="B Zar"/>
              </a:rPr>
              <a:t>:</a:t>
            </a:r>
          </a:p>
          <a:p>
            <a:pPr marL="514350" lvl="0" indent="-514350" algn="just" rtl="1">
              <a:lnSpc>
                <a:spcPct val="150000"/>
              </a:lnSpc>
              <a:spcBef>
                <a:spcPct val="20000"/>
              </a:spcBef>
              <a:buClr>
                <a:srgbClr val="B13F9A"/>
              </a:buClr>
              <a:buSzPct val="73000"/>
              <a:buNone/>
              <a:defRPr/>
            </a:pPr>
            <a:r>
              <a:rPr lang="ar-SA" sz="1800" dirty="0">
                <a:solidFill>
                  <a:prstClr val="black"/>
                </a:solidFill>
                <a:latin typeface="Trebuchet MS"/>
                <a:cs typeface="B Zar"/>
              </a:rPr>
              <a:t>كولين‌ </a:t>
            </a:r>
            <a:r>
              <a:rPr lang="fa-IR" sz="1800" dirty="0">
                <a:solidFill>
                  <a:prstClr val="black"/>
                </a:solidFill>
                <a:latin typeface="Trebuchet MS"/>
                <a:cs typeface="B Zar"/>
              </a:rPr>
              <a:t>نوعي</a:t>
            </a:r>
            <a:r>
              <a:rPr lang="ar-SA" sz="1800" dirty="0">
                <a:solidFill>
                  <a:prstClr val="black"/>
                </a:solidFill>
                <a:latin typeface="Trebuchet MS"/>
                <a:cs typeface="B Zar"/>
              </a:rPr>
              <a:t> چربي‌ </a:t>
            </a:r>
            <a:r>
              <a:rPr lang="fa-IR" sz="1800" dirty="0">
                <a:solidFill>
                  <a:prstClr val="black"/>
                </a:solidFill>
                <a:latin typeface="Trebuchet MS"/>
                <a:cs typeface="B Zar"/>
              </a:rPr>
              <a:t>است و </a:t>
            </a:r>
            <a:r>
              <a:rPr lang="ar-SA" sz="1800" dirty="0">
                <a:solidFill>
                  <a:prstClr val="black"/>
                </a:solidFill>
                <a:latin typeface="Trebuchet MS"/>
                <a:cs typeface="B Zar"/>
              </a:rPr>
              <a:t> در عملكردهاي‌ استقامتي‌ نقش‌ دارد</a:t>
            </a:r>
            <a:r>
              <a:rPr lang="fa-IR" sz="1800" dirty="0">
                <a:solidFill>
                  <a:prstClr val="black"/>
                </a:solidFill>
                <a:latin typeface="Trebuchet MS"/>
                <a:cs typeface="B Zar"/>
              </a:rPr>
              <a:t> </a:t>
            </a:r>
            <a:r>
              <a:rPr lang="ar-SA" sz="1800" dirty="0">
                <a:solidFill>
                  <a:prstClr val="black"/>
                </a:solidFill>
                <a:latin typeface="Trebuchet MS"/>
                <a:cs typeface="B Zar"/>
              </a:rPr>
              <a:t>به‌ علاوه‌، يك‌پيش‌ساز </a:t>
            </a:r>
            <a:r>
              <a:rPr lang="fa-IR" sz="1800" dirty="0">
                <a:solidFill>
                  <a:prstClr val="black"/>
                </a:solidFill>
                <a:latin typeface="Trebuchet MS"/>
                <a:cs typeface="B Zar"/>
              </a:rPr>
              <a:t>آ</a:t>
            </a:r>
            <a:r>
              <a:rPr lang="ar-SA" sz="1800" dirty="0">
                <a:solidFill>
                  <a:prstClr val="black"/>
                </a:solidFill>
                <a:latin typeface="Trebuchet MS"/>
                <a:cs typeface="B Zar"/>
              </a:rPr>
              <a:t>ميني‌ براي‌ نوروترانسميتر استيل‌ كولين‌ و ليستين‌ (كه‌ درانتقال‌ </a:t>
            </a:r>
            <a:r>
              <a:rPr lang="fa-IR" sz="1800" dirty="0">
                <a:solidFill>
                  <a:prstClr val="black"/>
                </a:solidFill>
                <a:latin typeface="Trebuchet MS"/>
                <a:cs typeface="B Zar"/>
              </a:rPr>
              <a:t> ايمپالس‌هاي عصبي </a:t>
            </a:r>
            <a:r>
              <a:rPr lang="ar-SA" sz="1800" dirty="0">
                <a:solidFill>
                  <a:prstClr val="black"/>
                </a:solidFill>
                <a:latin typeface="Trebuchet MS"/>
                <a:cs typeface="B Zar"/>
              </a:rPr>
              <a:t> نقش‌ دارند) مي‌باشد . </a:t>
            </a:r>
            <a:endParaRPr lang="en-US" sz="1800" dirty="0">
              <a:solidFill>
                <a:prstClr val="black"/>
              </a:solidFill>
              <a:latin typeface="Trebuchet MS"/>
              <a:cs typeface="B Zar"/>
            </a:endParaRPr>
          </a:p>
          <a:p>
            <a:pPr marL="342900" lvl="0" indent="-342900" algn="just" rtl="1">
              <a:lnSpc>
                <a:spcPct val="150000"/>
              </a:lnSpc>
              <a:spcBef>
                <a:spcPct val="20000"/>
              </a:spcBef>
              <a:buClr>
                <a:srgbClr val="B13F9A"/>
              </a:buClr>
              <a:buSzPct val="73000"/>
              <a:buNone/>
            </a:pPr>
            <a:r>
              <a:rPr lang="ar-SA" sz="1800" b="1" kern="0" dirty="0">
                <a:solidFill>
                  <a:srgbClr val="FF0000"/>
                </a:solidFill>
                <a:latin typeface="Trebuchet MS"/>
                <a:cs typeface="B Zar"/>
              </a:rPr>
              <a:t>گليسرول‌</a:t>
            </a:r>
            <a:r>
              <a:rPr lang="en-US" sz="1800" kern="0" dirty="0">
                <a:solidFill>
                  <a:srgbClr val="FF0000"/>
                </a:solidFill>
                <a:latin typeface="Trebuchet MS"/>
                <a:cs typeface="B Zar"/>
              </a:rPr>
              <a:t>:</a:t>
            </a:r>
            <a:endParaRPr lang="fa-IR" sz="1800" kern="0" dirty="0">
              <a:solidFill>
                <a:srgbClr val="FF0000"/>
              </a:solidFill>
              <a:latin typeface="Trebuchet MS"/>
              <a:cs typeface="B Zar"/>
            </a:endParaRPr>
          </a:p>
          <a:p>
            <a:pPr marL="342900" lvl="0" indent="-342900" algn="just" rtl="1">
              <a:lnSpc>
                <a:spcPct val="150000"/>
              </a:lnSpc>
              <a:spcBef>
                <a:spcPct val="20000"/>
              </a:spcBef>
              <a:buClr>
                <a:srgbClr val="B13F9A"/>
              </a:buClr>
              <a:buSzPct val="73000"/>
              <a:buNone/>
            </a:pPr>
            <a:r>
              <a:rPr lang="ar-SA" sz="1800" dirty="0">
                <a:solidFill>
                  <a:prstClr val="black"/>
                </a:solidFill>
                <a:latin typeface="Trebuchet MS"/>
                <a:cs typeface="B Zar"/>
              </a:rPr>
              <a:t>گليسرول‌ كه‌ يك‌ تركيب‌ ليپيدي‌ مي‌باشد توسط‌ تعدادي‌ از ورزشكاران‌ به‌ منظور ه</a:t>
            </a:r>
            <a:r>
              <a:rPr lang="fa-IR" sz="1800" dirty="0">
                <a:solidFill>
                  <a:prstClr val="black"/>
                </a:solidFill>
                <a:latin typeface="Trebuchet MS"/>
                <a:cs typeface="B Zar"/>
              </a:rPr>
              <a:t>ا</a:t>
            </a:r>
            <a:r>
              <a:rPr lang="ar-SA" sz="1800" dirty="0">
                <a:solidFill>
                  <a:prstClr val="black"/>
                </a:solidFill>
                <a:latin typeface="Trebuchet MS"/>
                <a:cs typeface="B Zar"/>
              </a:rPr>
              <a:t>يپرهيدراسيون‌و افزايش‌ آب‌ كل‌ بدن‌ مصرف‌ مي‌شود. گليسرول‌ به‌ علت‌ اينكه‌ باعث‌ افزايش‌ اسمولاليته‌ پلاسمامي‌شود، منجر به‌ احتباس‌ مايعات‌ بدن‌ و كاهش‌ دفع‌ ادرار مي‌گردد</a:t>
            </a:r>
            <a:r>
              <a:rPr lang="ar-SA" sz="1800" dirty="0" smtClean="0">
                <a:solidFill>
                  <a:prstClr val="black"/>
                </a:solidFill>
                <a:latin typeface="Trebuchet MS"/>
                <a:cs typeface="B Zar"/>
              </a:rPr>
              <a:t>.</a:t>
            </a:r>
            <a:endParaRPr lang="fa-IR" sz="1800" dirty="0" smtClean="0">
              <a:solidFill>
                <a:prstClr val="black"/>
              </a:solidFill>
              <a:latin typeface="Trebuchet MS"/>
              <a:cs typeface="B Zar"/>
            </a:endParaRPr>
          </a:p>
          <a:p>
            <a:pPr marL="342900" lvl="0" indent="-342900" algn="just" rtl="1">
              <a:lnSpc>
                <a:spcPct val="150000"/>
              </a:lnSpc>
              <a:spcBef>
                <a:spcPct val="20000"/>
              </a:spcBef>
              <a:buClr>
                <a:srgbClr val="B13F9A"/>
              </a:buClr>
              <a:buSzPct val="73000"/>
              <a:buNone/>
            </a:pPr>
            <a:r>
              <a:rPr lang="ar-SA" sz="1800" dirty="0" smtClean="0">
                <a:solidFill>
                  <a:srgbClr val="FF0000"/>
                </a:solidFill>
                <a:latin typeface="Trebuchet MS"/>
                <a:cs typeface="B Zar"/>
              </a:rPr>
              <a:t> </a:t>
            </a:r>
            <a:r>
              <a:rPr lang="ar-SA" sz="1800" b="1" kern="0" dirty="0">
                <a:solidFill>
                  <a:srgbClr val="FF0000"/>
                </a:solidFill>
                <a:latin typeface="Trebuchet MS"/>
                <a:cs typeface="B Zar"/>
              </a:rPr>
              <a:t>اسيدهاي‌ </a:t>
            </a:r>
            <a:r>
              <a:rPr lang="ar-SA" sz="1800" b="1" kern="0" dirty="0" smtClean="0">
                <a:solidFill>
                  <a:srgbClr val="FF0000"/>
                </a:solidFill>
                <a:latin typeface="Trebuchet MS"/>
                <a:cs typeface="B Zar"/>
              </a:rPr>
              <a:t>آمينه‌</a:t>
            </a:r>
            <a:r>
              <a:rPr lang="en-US" sz="1800" kern="0" dirty="0" smtClean="0">
                <a:solidFill>
                  <a:prstClr val="black"/>
                </a:solidFill>
                <a:latin typeface="Trebuchet MS"/>
                <a:cs typeface="B Zar"/>
              </a:rPr>
              <a:t>:</a:t>
            </a:r>
            <a:r>
              <a:rPr lang="ar-SA" sz="1800" dirty="0">
                <a:solidFill>
                  <a:prstClr val="black"/>
                </a:solidFill>
                <a:latin typeface="Trebuchet MS"/>
                <a:cs typeface="B Zar" pitchFamily="2" charset="-78"/>
              </a:rPr>
              <a:t>شواهد قانع</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كننده</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اي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مبني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بر اينكه</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اضافه</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كردن</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اسيدهاي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آمينه</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به</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نوشيدني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هاي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ورزشي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 باعث</a:t>
            </a:r>
            <a:r>
              <a:rPr lang="ar-SA" sz="1800" dirty="0">
                <a:solidFill>
                  <a:prstClr val="black"/>
                </a:solidFill>
                <a:latin typeface="Trebuchet MS"/>
                <a:cs typeface="Tahoma"/>
              </a:rPr>
              <a:t>‌</a:t>
            </a:r>
            <a:r>
              <a:rPr lang="fa-IR" sz="1800" dirty="0">
                <a:solidFill>
                  <a:prstClr val="black"/>
                </a:solidFill>
                <a:latin typeface="Trebuchet MS"/>
                <a:cs typeface="Tahoma"/>
              </a:rPr>
              <a:t> </a:t>
            </a:r>
            <a:r>
              <a:rPr lang="ar-SA" sz="1800" dirty="0">
                <a:solidFill>
                  <a:prstClr val="black"/>
                </a:solidFill>
                <a:latin typeface="Trebuchet MS"/>
                <a:cs typeface="B Zar" pitchFamily="2" charset="-78"/>
              </a:rPr>
              <a:t>بهبود عملكرد مي</a:t>
            </a:r>
            <a:r>
              <a:rPr lang="ar-SA" sz="1800" dirty="0">
                <a:solidFill>
                  <a:prstClr val="black"/>
                </a:solidFill>
                <a:latin typeface="Trebuchet MS"/>
                <a:cs typeface="Tahoma"/>
              </a:rPr>
              <a:t>‌</a:t>
            </a:r>
            <a:r>
              <a:rPr lang="ar-SA" sz="1800" dirty="0">
                <a:solidFill>
                  <a:prstClr val="black"/>
                </a:solidFill>
                <a:latin typeface="Trebuchet MS"/>
                <a:cs typeface="B Zar" pitchFamily="2" charset="-78"/>
              </a:rPr>
              <a:t>شود وجود ندارد</a:t>
            </a:r>
            <a:r>
              <a:rPr lang="ar-SA" sz="1800" dirty="0" smtClean="0">
                <a:solidFill>
                  <a:prstClr val="black"/>
                </a:solidFill>
                <a:latin typeface="Trebuchet MS"/>
                <a:cs typeface="B Zar" pitchFamily="2" charset="-78"/>
              </a:rPr>
              <a:t>.</a:t>
            </a:r>
            <a:endParaRPr lang="fa-IR" sz="1800" dirty="0" smtClean="0">
              <a:solidFill>
                <a:prstClr val="black"/>
              </a:solidFill>
              <a:latin typeface="Trebuchet MS"/>
              <a:cs typeface="B Zar" pitchFamily="2" charset="-78"/>
            </a:endParaRPr>
          </a:p>
          <a:p>
            <a:pPr marL="342900" lvl="0" indent="-342900" algn="just" rtl="1">
              <a:lnSpc>
                <a:spcPct val="150000"/>
              </a:lnSpc>
              <a:spcBef>
                <a:spcPct val="20000"/>
              </a:spcBef>
              <a:buClr>
                <a:srgbClr val="B13F9A"/>
              </a:buClr>
              <a:buSzPct val="73000"/>
              <a:buNone/>
            </a:pPr>
            <a:r>
              <a:rPr lang="fa-IR" sz="1800" b="1" dirty="0" smtClean="0">
                <a:solidFill>
                  <a:srgbClr val="FF0000"/>
                </a:solidFill>
                <a:latin typeface="Trebuchet MS"/>
                <a:cs typeface="B Zar" pitchFamily="2" charset="-78"/>
              </a:rPr>
              <a:t>کافئین</a:t>
            </a:r>
            <a:r>
              <a:rPr lang="fa-IR" sz="1800" b="1" dirty="0" smtClean="0">
                <a:solidFill>
                  <a:prstClr val="black"/>
                </a:solidFill>
                <a:latin typeface="Trebuchet MS"/>
                <a:cs typeface="B Zar" pitchFamily="2" charset="-78"/>
              </a:rPr>
              <a:t>:</a:t>
            </a:r>
            <a:r>
              <a:rPr lang="ar-SA" sz="1800" dirty="0" smtClean="0">
                <a:solidFill>
                  <a:prstClr val="black"/>
                </a:solidFill>
                <a:latin typeface="Trebuchet MS"/>
                <a:cs typeface="B Zar"/>
              </a:rPr>
              <a:t> </a:t>
            </a:r>
            <a:r>
              <a:rPr lang="ar-SA" sz="1800" dirty="0">
                <a:solidFill>
                  <a:prstClr val="black"/>
                </a:solidFill>
                <a:latin typeface="Trebuchet MS"/>
                <a:cs typeface="B Zar"/>
              </a:rPr>
              <a:t>نوشابه های انرژی زا بطور متوسط حاوی 60 تا 80 میلی گرم کافئین هستند که بطور نمونه نوشابه های کولا حاوی 50 میلی گرم و یک فنجان قهوه حاوی 60 تا 90 میلی گرم کافئین می باشد. </a:t>
            </a:r>
            <a:endParaRPr lang="en-US" sz="1800" dirty="0">
              <a:solidFill>
                <a:prstClr val="black"/>
              </a:solidFill>
              <a:latin typeface="Trebuchet MS"/>
              <a:cs typeface="B Zar"/>
            </a:endParaRPr>
          </a:p>
          <a:p>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17</a:t>
            </a:fld>
            <a:endParaRPr lang="en-US"/>
          </a:p>
        </p:txBody>
      </p:sp>
    </p:spTree>
    <p:extLst>
      <p:ext uri="{BB962C8B-B14F-4D97-AF65-F5344CB8AC3E}">
        <p14:creationId xmlns:p14="http://schemas.microsoft.com/office/powerpoint/2010/main" val="3438254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lgn="just" rtl="1">
              <a:lnSpc>
                <a:spcPct val="150000"/>
              </a:lnSpc>
              <a:buClr>
                <a:srgbClr val="B13F9A"/>
              </a:buClr>
              <a:buSzPct val="73000"/>
              <a:buFont typeface="Wingdings" pitchFamily="2" charset="2"/>
              <a:buChar char="q"/>
            </a:pPr>
            <a:r>
              <a:rPr lang="ar-SA" sz="2000" dirty="0">
                <a:solidFill>
                  <a:prstClr val="black"/>
                </a:solidFill>
                <a:latin typeface="Trebuchet MS"/>
                <a:cs typeface="B Nazanin" pitchFamily="2" charset="-78"/>
              </a:rPr>
              <a:t>از کار افتادن </a:t>
            </a:r>
            <a:r>
              <a:rPr lang="ar-SA" sz="2000" dirty="0">
                <a:solidFill>
                  <a:srgbClr val="FF0000"/>
                </a:solidFill>
                <a:latin typeface="Trebuchet MS"/>
                <a:cs typeface="B Nazanin" pitchFamily="2" charset="-78"/>
              </a:rPr>
              <a:t>کليه‌ ها </a:t>
            </a:r>
            <a:r>
              <a:rPr lang="ar-SA" sz="2000" dirty="0">
                <a:solidFill>
                  <a:prstClr val="black"/>
                </a:solidFill>
                <a:latin typeface="Trebuchet MS"/>
                <a:cs typeface="B Nazanin" pitchFamily="2" charset="-78"/>
              </a:rPr>
              <a:t>را از ديگر عوارض مصرف بالاي نوشابه‌ هاي انرژي ‌زا عنوان کرد و افزود: در کنار اين مشکلات، مختل شدن کار کليه باعث مي‌ شود مقدار بيشتري از آب بدن از دست برود که اگر فرد در حال ورزش کردن باشد، به علت عرق کردن به سادگي دچار افت شديد آب بدن مي ‌شود</a:t>
            </a:r>
            <a:r>
              <a:rPr lang="en-US" sz="2000" dirty="0">
                <a:solidFill>
                  <a:prstClr val="black"/>
                </a:solidFill>
                <a:latin typeface="Trebuchet MS"/>
                <a:cs typeface="B Nazanin" pitchFamily="2" charset="-78"/>
              </a:rPr>
              <a:t>.</a:t>
            </a:r>
          </a:p>
          <a:p>
            <a:pPr lvl="0" algn="just" rtl="1">
              <a:lnSpc>
                <a:spcPct val="150000"/>
              </a:lnSpc>
              <a:buClr>
                <a:srgbClr val="B13F9A"/>
              </a:buClr>
              <a:buSzPct val="73000"/>
              <a:buFont typeface="Wingdings" pitchFamily="2" charset="2"/>
              <a:buChar char="q"/>
            </a:pPr>
            <a:r>
              <a:rPr lang="ar-SA" sz="2000" dirty="0">
                <a:solidFill>
                  <a:prstClr val="black"/>
                </a:solidFill>
                <a:latin typeface="Trebuchet MS"/>
                <a:cs typeface="B Nazanin" pitchFamily="2" charset="-78"/>
              </a:rPr>
              <a:t>نوشابه‌ هاي انرژي زا براي دندان ها مضر است و آن چه توليد کنندگان اين نوشابه‌ ها در مورد آن ها بيان مي‌ کنند غير واقع بينانه است و درصد بالايي از مواد فاسد کننده دندان در آن ها وجود دارد. </a:t>
            </a:r>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18</a:t>
            </a:fld>
            <a:endParaRPr lang="en-US"/>
          </a:p>
        </p:txBody>
      </p:sp>
      <p:pic>
        <p:nvPicPr>
          <p:cNvPr id="5" name="Picture 2" descr="D:\my liston\tahghigh water\drink\New Folder\energy-300x300.gif"/>
          <p:cNvPicPr>
            <a:picLocks noChangeAspect="1" noChangeArrowheads="1"/>
          </p:cNvPicPr>
          <p:nvPr/>
        </p:nvPicPr>
        <p:blipFill>
          <a:blip r:embed="rId2"/>
          <a:srcRect/>
          <a:stretch>
            <a:fillRect/>
          </a:stretch>
        </p:blipFill>
        <p:spPr bwMode="auto">
          <a:xfrm>
            <a:off x="1524000" y="4800600"/>
            <a:ext cx="1909557" cy="1405948"/>
          </a:xfrm>
          <a:prstGeom prst="rect">
            <a:avLst/>
          </a:prstGeom>
          <a:noFill/>
        </p:spPr>
      </p:pic>
    </p:spTree>
    <p:extLst>
      <p:ext uri="{BB962C8B-B14F-4D97-AF65-F5344CB8AC3E}">
        <p14:creationId xmlns:p14="http://schemas.microsoft.com/office/powerpoint/2010/main" val="204520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solidFill>
                  <a:srgbClr val="FF0000"/>
                </a:solidFill>
                <a:cs typeface="B Nazanin" pitchFamily="2" charset="-78"/>
              </a:rPr>
              <a:t>داروهای ادرار آور و پوشاننده دوپینگ</a:t>
            </a:r>
          </a:p>
          <a:p>
            <a:pPr algn="r" rtl="1"/>
            <a:r>
              <a:rPr lang="fa-IR" dirty="0" smtClean="0">
                <a:solidFill>
                  <a:srgbClr val="FF0000"/>
                </a:solidFill>
                <a:cs typeface="B Nazanin" pitchFamily="2" charset="-78"/>
              </a:rPr>
              <a:t>کاهش سریع وزن</a:t>
            </a:r>
          </a:p>
          <a:p>
            <a:pPr algn="r" rtl="1"/>
            <a:r>
              <a:rPr lang="fa-IR" dirty="0" smtClean="0">
                <a:solidFill>
                  <a:srgbClr val="FF0000"/>
                </a:solidFill>
                <a:cs typeface="B Nazanin" pitchFamily="2" charset="-78"/>
              </a:rPr>
              <a:t>پوشاندن دوپینگ</a:t>
            </a:r>
          </a:p>
          <a:p>
            <a:pPr marL="0" indent="0" algn="r" rtl="1">
              <a:buNone/>
            </a:pPr>
            <a:endParaRPr lang="fa-IR" dirty="0" smtClean="0">
              <a:solidFill>
                <a:srgbClr val="FF0000"/>
              </a:solidFill>
              <a:cs typeface="B Nazanin" pitchFamily="2" charset="-78"/>
            </a:endParaRPr>
          </a:p>
          <a:p>
            <a:pPr marL="342900" lvl="0" indent="-342900" algn="r" rtl="1" eaLnBrk="0" fontAlgn="base" hangingPunct="0">
              <a:spcBef>
                <a:spcPct val="20000"/>
              </a:spcBef>
              <a:spcAft>
                <a:spcPct val="0"/>
              </a:spcAft>
              <a:buClr>
                <a:srgbClr val="990000"/>
              </a:buClr>
              <a:buSzPct val="75000"/>
              <a:buFont typeface="Wingdings" pitchFamily="2" charset="2"/>
              <a:buChar char="q"/>
            </a:pPr>
            <a:r>
              <a:rPr lang="fa-IR" b="1" kern="0" dirty="0">
                <a:latin typeface="Arial"/>
                <a:cs typeface="B Roya" pitchFamily="2" charset="-78"/>
              </a:rPr>
              <a:t>لازیکس(</a:t>
            </a:r>
            <a:r>
              <a:rPr lang="en-GB" b="1" kern="0" dirty="0">
                <a:latin typeface="Arial"/>
                <a:cs typeface="B Roya" pitchFamily="2" charset="-78"/>
              </a:rPr>
              <a:t>Lasix</a:t>
            </a:r>
            <a:r>
              <a:rPr lang="fa-IR" b="1" kern="0" dirty="0">
                <a:latin typeface="Arial"/>
                <a:cs typeface="B Roya" pitchFamily="2" charset="-78"/>
              </a:rPr>
              <a:t> )</a:t>
            </a:r>
          </a:p>
          <a:p>
            <a:pPr marL="342900" lvl="0" indent="-342900" algn="r" rtl="1" eaLnBrk="0" fontAlgn="base" hangingPunct="0">
              <a:spcBef>
                <a:spcPct val="20000"/>
              </a:spcBef>
              <a:spcAft>
                <a:spcPct val="0"/>
              </a:spcAft>
              <a:buClr>
                <a:srgbClr val="990000"/>
              </a:buClr>
              <a:buSzPct val="75000"/>
              <a:buFont typeface="Wingdings" pitchFamily="2" charset="2"/>
              <a:buChar char="q"/>
            </a:pPr>
            <a:r>
              <a:rPr lang="fa-IR" b="1" kern="0" dirty="0">
                <a:latin typeface="Arial"/>
                <a:cs typeface="B Roya" pitchFamily="2" charset="-78"/>
              </a:rPr>
              <a:t>فروزماید نامیده می شود</a:t>
            </a:r>
          </a:p>
          <a:p>
            <a:pPr marL="342900" lvl="0" indent="-342900" algn="r" rtl="1" eaLnBrk="0" fontAlgn="base" hangingPunct="0">
              <a:spcBef>
                <a:spcPct val="20000"/>
              </a:spcBef>
              <a:spcAft>
                <a:spcPct val="0"/>
              </a:spcAft>
              <a:buClr>
                <a:srgbClr val="990000"/>
              </a:buClr>
              <a:buSzPct val="75000"/>
              <a:buFont typeface="Wingdings" pitchFamily="2" charset="2"/>
              <a:buChar char="q"/>
            </a:pPr>
            <a:r>
              <a:rPr lang="fa-IR" b="1" kern="0" dirty="0">
                <a:latin typeface="Arial"/>
                <a:cs typeface="B Roya" pitchFamily="2" charset="-78"/>
              </a:rPr>
              <a:t>ادرار آور</a:t>
            </a:r>
          </a:p>
          <a:p>
            <a:pPr marL="342900" lvl="0" indent="-342900" algn="r" rtl="1" eaLnBrk="0" fontAlgn="base" hangingPunct="0">
              <a:spcBef>
                <a:spcPct val="20000"/>
              </a:spcBef>
              <a:spcAft>
                <a:spcPct val="0"/>
              </a:spcAft>
              <a:buClr>
                <a:srgbClr val="990000"/>
              </a:buClr>
              <a:buSzPct val="75000"/>
              <a:buFont typeface="Wingdings" pitchFamily="2" charset="2"/>
              <a:buChar char="q"/>
            </a:pPr>
            <a:r>
              <a:rPr lang="fa-IR" b="1" kern="0" dirty="0">
                <a:latin typeface="Arial"/>
                <a:cs typeface="B Roya" pitchFamily="2" charset="-78"/>
              </a:rPr>
              <a:t>کاهش وزن</a:t>
            </a:r>
          </a:p>
          <a:p>
            <a:pPr marL="0" indent="0" algn="r" rtl="1">
              <a:buNone/>
            </a:pPr>
            <a:endParaRPr lang="en-US" dirty="0">
              <a:solidFill>
                <a:srgbClr val="FF0000"/>
              </a:solidFill>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19</a:t>
            </a:fld>
            <a:endParaRPr lang="en-US"/>
          </a:p>
        </p:txBody>
      </p:sp>
      <p:pic>
        <p:nvPicPr>
          <p:cNvPr id="5" name="Picture 5" descr="http://www.bestdrug.org/lasix_500mg_100ta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286214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4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563562"/>
          </a:xfrm>
        </p:spPr>
        <p:txBody>
          <a:bodyPr>
            <a:normAutofit fontScale="90000"/>
          </a:bodyPr>
          <a:lstStyle/>
          <a:p>
            <a:pPr algn="ctr" rtl="1"/>
            <a:endParaRPr lang="en-US" sz="3600" dirty="0">
              <a:cs typeface="B Titr" pitchFamily="2" charset="-78"/>
            </a:endParaRPr>
          </a:p>
        </p:txBody>
      </p:sp>
      <p:sp>
        <p:nvSpPr>
          <p:cNvPr id="3" name="Content Placeholder 2"/>
          <p:cNvSpPr>
            <a:spLocks noGrp="1"/>
          </p:cNvSpPr>
          <p:nvPr>
            <p:ph sz="quarter" idx="1"/>
          </p:nvPr>
        </p:nvSpPr>
        <p:spPr>
          <a:xfrm>
            <a:off x="533400" y="1295400"/>
            <a:ext cx="7467600" cy="4495800"/>
          </a:xfrm>
        </p:spPr>
        <p:txBody>
          <a:bodyPr>
            <a:normAutofit/>
          </a:bodyPr>
          <a:lstStyle/>
          <a:p>
            <a:pPr algn="just" rtl="1">
              <a:buClrTx/>
              <a:buFont typeface="Wingdings" pitchFamily="2" charset="2"/>
              <a:buChar char="v"/>
            </a:pPr>
            <a:r>
              <a:rPr lang="fa-IR" b="1" dirty="0" smtClean="0">
                <a:solidFill>
                  <a:srgbClr val="FF0000"/>
                </a:solidFill>
                <a:cs typeface="B Nazanin" pitchFamily="2" charset="-78"/>
              </a:rPr>
              <a:t>آب و هیدراسیون بدن</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65 درصد وزن بدن از آب تشکیل شده است</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نیاز </a:t>
            </a:r>
            <a:r>
              <a:rPr kumimoji="1" lang="fa-IR" sz="2000" kern="0" dirty="0">
                <a:latin typeface="Arial"/>
                <a:cs typeface="B Nazanin" pitchFamily="2" charset="-78"/>
              </a:rPr>
              <a:t>به آب، مانند نیاز به اکسیژن، ضروری است. اتلاف 10% آب بدن عواقب وخیمی در پی دارد و اتلاف 20 تا 22% آن کشنده </a:t>
            </a:r>
            <a:r>
              <a:rPr kumimoji="1" lang="fa-IR" sz="2000" kern="0" dirty="0" smtClean="0">
                <a:latin typeface="Arial"/>
                <a:cs typeface="B Nazanin" pitchFamily="2" charset="-78"/>
              </a:rPr>
              <a:t>است</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با افزایش سن آب بدن کاهش می یابد</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هر چقدر چربی بدن بالا باشد  آب بدن کمتر است</a:t>
            </a:r>
            <a:endParaRPr kumimoji="1" lang="fa-IR" sz="2000" kern="0" dirty="0">
              <a:latin typeface="Arial"/>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2</a:t>
            </a:fld>
            <a:endParaRPr lang="en-US"/>
          </a:p>
        </p:txBody>
      </p:sp>
      <p:pic>
        <p:nvPicPr>
          <p:cNvPr id="2052" name="Picture 4" descr="C:\Users\farhang\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17430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342900" lvl="0" indent="-342900" algn="r" rtl="1" eaLnBrk="0" fontAlgn="base" hangingPunct="0">
              <a:spcBef>
                <a:spcPct val="20000"/>
              </a:spcBef>
              <a:spcAft>
                <a:spcPct val="0"/>
              </a:spcAft>
              <a:buClr>
                <a:srgbClr val="990000"/>
              </a:buClr>
              <a:buSzPct val="75000"/>
              <a:buFont typeface="Wingdings" pitchFamily="2" charset="2"/>
              <a:buChar char="q"/>
            </a:pPr>
            <a:r>
              <a:rPr lang="fa-IR" b="1" kern="0" dirty="0" smtClean="0">
                <a:solidFill>
                  <a:srgbClr val="FF0000"/>
                </a:solidFill>
                <a:latin typeface="Arial"/>
                <a:cs typeface="B Nazanin" pitchFamily="2" charset="-78"/>
              </a:rPr>
              <a:t>داروهای ادرار آور</a:t>
            </a:r>
          </a:p>
          <a:p>
            <a:pPr marL="342900" lvl="0" indent="-342900" algn="r" rtl="1" eaLnBrk="0" fontAlgn="base" hangingPunct="0">
              <a:spcBef>
                <a:spcPct val="20000"/>
              </a:spcBef>
              <a:spcAft>
                <a:spcPct val="0"/>
              </a:spcAft>
              <a:buClr>
                <a:srgbClr val="990000"/>
              </a:buClr>
              <a:buSzPct val="75000"/>
              <a:buFont typeface="Wingdings" pitchFamily="2" charset="2"/>
              <a:buChar char="q"/>
            </a:pPr>
            <a:r>
              <a:rPr lang="fa-IR" b="1" kern="0" dirty="0" smtClean="0">
                <a:latin typeface="Arial"/>
                <a:cs typeface="B Nazanin" pitchFamily="2" charset="-78"/>
              </a:rPr>
              <a:t>لاسیلاکتون </a:t>
            </a:r>
          </a:p>
          <a:p>
            <a:pPr marL="342900" lvl="0" indent="-342900" algn="r" rtl="1" eaLnBrk="0" fontAlgn="base" hangingPunct="0">
              <a:spcBef>
                <a:spcPct val="20000"/>
              </a:spcBef>
              <a:spcAft>
                <a:spcPct val="0"/>
              </a:spcAft>
              <a:buClr>
                <a:srgbClr val="990000"/>
              </a:buClr>
              <a:buSzPct val="75000"/>
              <a:buFont typeface="Wingdings" pitchFamily="2" charset="2"/>
              <a:buChar char="q"/>
            </a:pPr>
            <a:r>
              <a:rPr lang="fa-IR" b="1" dirty="0" smtClean="0">
                <a:cs typeface="B Nazanin" pitchFamily="2" charset="-78"/>
              </a:rPr>
              <a:t>پروبنسید</a:t>
            </a:r>
            <a:endParaRPr lang="fa-IR" b="1" kern="0" dirty="0">
              <a:latin typeface="Arial"/>
              <a:cs typeface="B Nazanin" pitchFamily="2" charset="-78"/>
            </a:endParaRPr>
          </a:p>
          <a:p>
            <a:pPr marL="0" indent="0">
              <a:buNone/>
            </a:pPr>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20</a:t>
            </a:fld>
            <a:endParaRPr lang="en-US"/>
          </a:p>
        </p:txBody>
      </p:sp>
      <p:pic>
        <p:nvPicPr>
          <p:cNvPr id="5" name="Picture 3" descr="http://iranhormone.ir/Portals/0/productimages/82_094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23812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ttp://dailymed.nlm.nih.gov/dailymed/fda/image.cfm?id=51800&amp;name=probenecid-tab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3644106"/>
            <a:ext cx="55245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297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solidFill>
                  <a:srgbClr val="FF0000"/>
                </a:solidFill>
                <a:cs typeface="B Nazanin" pitchFamily="2" charset="-78"/>
              </a:rPr>
              <a:t>عوارض مصرف داروهای ادرار آور</a:t>
            </a:r>
          </a:p>
          <a:p>
            <a:pPr algn="r" rtl="1"/>
            <a:r>
              <a:rPr lang="fa-IR" dirty="0" smtClean="0">
                <a:cs typeface="B Nazanin" pitchFamily="2" charset="-78"/>
              </a:rPr>
              <a:t>دهیدراسیون یا کم آب می شوند</a:t>
            </a:r>
          </a:p>
          <a:p>
            <a:pPr algn="r" rtl="1"/>
            <a:r>
              <a:rPr lang="fa-IR" dirty="0" smtClean="0">
                <a:cs typeface="B Nazanin" pitchFamily="2" charset="-78"/>
              </a:rPr>
              <a:t>سرگیجه</a:t>
            </a:r>
          </a:p>
          <a:p>
            <a:pPr algn="r" rtl="1"/>
            <a:r>
              <a:rPr lang="fa-IR" dirty="0" smtClean="0">
                <a:cs typeface="B Nazanin" pitchFamily="2" charset="-78"/>
              </a:rPr>
              <a:t>اختلال در ریتم ضربان قلب</a:t>
            </a:r>
          </a:p>
          <a:p>
            <a:pPr algn="r" rtl="1"/>
            <a:r>
              <a:rPr lang="fa-IR" dirty="0" smtClean="0">
                <a:cs typeface="B Nazanin" pitchFamily="2" charset="-78"/>
              </a:rPr>
              <a:t>گرفتگی های عضلانی</a:t>
            </a:r>
          </a:p>
          <a:p>
            <a:pPr algn="r" rtl="1"/>
            <a:r>
              <a:rPr lang="fa-IR" dirty="0" smtClean="0">
                <a:cs typeface="B Nazanin" pitchFamily="2" charset="-78"/>
              </a:rPr>
              <a:t>افت عملکرد ورزشی</a:t>
            </a:r>
          </a:p>
          <a:p>
            <a:pPr algn="r" rtl="1"/>
            <a:r>
              <a:rPr lang="fa-IR" dirty="0" smtClean="0">
                <a:cs typeface="B Nazanin" pitchFamily="2" charset="-78"/>
              </a:rPr>
              <a:t>قدرت</a:t>
            </a:r>
          </a:p>
          <a:p>
            <a:pPr algn="r" rtl="1"/>
            <a:r>
              <a:rPr lang="fa-IR" dirty="0" smtClean="0">
                <a:cs typeface="B Nazanin" pitchFamily="2" charset="-78"/>
              </a:rPr>
              <a:t>سرعت</a:t>
            </a:r>
          </a:p>
          <a:p>
            <a:pPr algn="r" rtl="1"/>
            <a:r>
              <a:rPr lang="fa-IR" dirty="0" smtClean="0">
                <a:cs typeface="B Nazanin" pitchFamily="2" charset="-78"/>
              </a:rPr>
              <a:t>چابکی</a:t>
            </a:r>
          </a:p>
          <a:p>
            <a:pPr algn="r" rtl="1"/>
            <a:endParaRPr lang="fa-IR" dirty="0" smtClean="0"/>
          </a:p>
          <a:p>
            <a:pPr algn="r" rtl="1"/>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21</a:t>
            </a:fld>
            <a:endParaRPr lang="en-US"/>
          </a:p>
        </p:txBody>
      </p:sp>
      <p:pic>
        <p:nvPicPr>
          <p:cNvPr id="7170" name="Picture 2" descr="C:\Users\farhang\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41270"/>
            <a:ext cx="3581400" cy="259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29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a:solidFill>
                  <a:srgbClr val="FF0000"/>
                </a:solidFill>
                <a:latin typeface="2  Traffic"/>
                <a:ea typeface="+mj-ea"/>
                <a:cs typeface="B Nazanin" pitchFamily="2" charset="-78"/>
              </a:rPr>
              <a:t>تغذیه بین دو نیمه </a:t>
            </a:r>
            <a:r>
              <a:rPr lang="fa-IR" dirty="0" smtClean="0">
                <a:solidFill>
                  <a:srgbClr val="FF0000"/>
                </a:solidFill>
                <a:latin typeface="2  Traffic"/>
                <a:ea typeface="+mj-ea"/>
                <a:cs typeface="B Nazanin" pitchFamily="2" charset="-78"/>
              </a:rPr>
              <a:t>فوتبال</a:t>
            </a:r>
          </a:p>
          <a:p>
            <a:pPr marL="342900" lvl="0" indent="-342900" algn="r" defTabSz="457200" rtl="1">
              <a:spcBef>
                <a:spcPts val="1000"/>
              </a:spcBef>
              <a:buClr>
                <a:srgbClr val="F0AD00"/>
              </a:buClr>
              <a:buSzPct val="80000"/>
              <a:buFont typeface="Wingdings 3" charset="2"/>
              <a:buChar char=""/>
            </a:pPr>
            <a:r>
              <a:rPr lang="fa-IR" b="1" dirty="0">
                <a:solidFill>
                  <a:prstClr val="black">
                    <a:lumMod val="75000"/>
                    <a:lumOff val="25000"/>
                  </a:prstClr>
                </a:solidFill>
                <a:latin typeface="Trebuchet MS"/>
                <a:cs typeface="B Nazanin" pitchFamily="2" charset="-78"/>
              </a:rPr>
              <a:t>پرهیز از مصر ف مواد قندی مثل خرما،کشمش</a:t>
            </a:r>
          </a:p>
          <a:p>
            <a:pPr marL="342900" lvl="0" indent="-342900" algn="r" defTabSz="457200" rtl="1">
              <a:spcBef>
                <a:spcPts val="1000"/>
              </a:spcBef>
              <a:buClr>
                <a:srgbClr val="F0AD00"/>
              </a:buClr>
              <a:buSzPct val="80000"/>
              <a:buFont typeface="Wingdings 3" charset="2"/>
              <a:buChar char=""/>
            </a:pPr>
            <a:r>
              <a:rPr lang="fa-IR" b="1" dirty="0">
                <a:solidFill>
                  <a:prstClr val="black">
                    <a:lumMod val="75000"/>
                    <a:lumOff val="25000"/>
                  </a:prstClr>
                </a:solidFill>
                <a:latin typeface="Trebuchet MS"/>
                <a:cs typeface="B Nazanin" pitchFamily="2" charset="-78"/>
              </a:rPr>
              <a:t>مصرف  محلول دست </a:t>
            </a:r>
            <a:r>
              <a:rPr lang="fa-IR" b="1" dirty="0" smtClean="0">
                <a:solidFill>
                  <a:prstClr val="black">
                    <a:lumMod val="75000"/>
                    <a:lumOff val="25000"/>
                  </a:prstClr>
                </a:solidFill>
                <a:latin typeface="Trebuchet MS"/>
                <a:cs typeface="B Nazanin" pitchFamily="2" charset="-78"/>
              </a:rPr>
              <a:t>ساز با کربو مس</a:t>
            </a:r>
            <a:endParaRPr lang="fa-IR" b="1" dirty="0">
              <a:solidFill>
                <a:prstClr val="black">
                  <a:lumMod val="75000"/>
                  <a:lumOff val="25000"/>
                </a:prstClr>
              </a:solidFill>
              <a:latin typeface="Trebuchet MS"/>
              <a:cs typeface="B Nazanin" pitchFamily="2" charset="-78"/>
            </a:endParaRPr>
          </a:p>
          <a:p>
            <a:pPr marL="342900" lvl="0" indent="-342900" algn="r" defTabSz="457200" rtl="1">
              <a:spcBef>
                <a:spcPts val="1000"/>
              </a:spcBef>
              <a:buClr>
                <a:srgbClr val="F0AD00"/>
              </a:buClr>
              <a:buSzPct val="80000"/>
              <a:buFont typeface="Wingdings 3" charset="2"/>
              <a:buChar char=""/>
            </a:pPr>
            <a:r>
              <a:rPr lang="fa-IR" b="1" dirty="0">
                <a:solidFill>
                  <a:prstClr val="black">
                    <a:lumMod val="75000"/>
                    <a:lumOff val="25000"/>
                  </a:prstClr>
                </a:solidFill>
                <a:latin typeface="Trebuchet MS"/>
                <a:cs typeface="B Nazanin" pitchFamily="2" charset="-78"/>
              </a:rPr>
              <a:t>مصرف </a:t>
            </a:r>
            <a:r>
              <a:rPr lang="en-US" b="1" dirty="0">
                <a:solidFill>
                  <a:prstClr val="black">
                    <a:lumMod val="75000"/>
                    <a:lumOff val="25000"/>
                  </a:prstClr>
                </a:solidFill>
                <a:latin typeface="Trebuchet MS"/>
                <a:cs typeface="B Nazanin" pitchFamily="2" charset="-78"/>
              </a:rPr>
              <a:t>Red bull</a:t>
            </a:r>
            <a:r>
              <a:rPr lang="fa-IR" b="1" dirty="0">
                <a:solidFill>
                  <a:prstClr val="black">
                    <a:lumMod val="75000"/>
                    <a:lumOff val="25000"/>
                  </a:prstClr>
                </a:solidFill>
                <a:latin typeface="Trebuchet MS"/>
                <a:cs typeface="B Nazanin" pitchFamily="2" charset="-78"/>
              </a:rPr>
              <a:t> در انتهای استراحت  در موقع شروع نیمه </a:t>
            </a:r>
            <a:r>
              <a:rPr lang="fa-IR" b="1" dirty="0" smtClean="0">
                <a:solidFill>
                  <a:prstClr val="black">
                    <a:lumMod val="75000"/>
                    <a:lumOff val="25000"/>
                  </a:prstClr>
                </a:solidFill>
                <a:latin typeface="Trebuchet MS"/>
                <a:cs typeface="B Nazanin" pitchFamily="2" charset="-78"/>
              </a:rPr>
              <a:t>دوم استفاده </a:t>
            </a:r>
            <a:r>
              <a:rPr lang="fa-IR" b="1" dirty="0">
                <a:solidFill>
                  <a:prstClr val="black">
                    <a:lumMod val="75000"/>
                    <a:lumOff val="25000"/>
                  </a:prstClr>
                </a:solidFill>
                <a:latin typeface="Trebuchet MS"/>
                <a:cs typeface="B Nazanin" pitchFamily="2" charset="-78"/>
              </a:rPr>
              <a:t>از </a:t>
            </a:r>
            <a:r>
              <a:rPr lang="fa-IR" b="1" dirty="0" smtClean="0">
                <a:solidFill>
                  <a:prstClr val="black">
                    <a:lumMod val="75000"/>
                    <a:lumOff val="25000"/>
                  </a:prstClr>
                </a:solidFill>
                <a:latin typeface="Trebuchet MS"/>
                <a:cs typeface="B Nazanin" pitchFamily="2" charset="-78"/>
              </a:rPr>
              <a:t>محرک(کافئین)</a:t>
            </a:r>
            <a:endParaRPr lang="en-US" b="1" dirty="0">
              <a:solidFill>
                <a:prstClr val="black">
                  <a:lumMod val="75000"/>
                  <a:lumOff val="25000"/>
                </a:prstClr>
              </a:solidFill>
              <a:latin typeface="Trebuchet MS"/>
              <a:cs typeface="B Nazanin" pitchFamily="2" charset="-78"/>
            </a:endParaRPr>
          </a:p>
          <a:p>
            <a:pPr marL="342900" lvl="0" indent="-342900" algn="r" defTabSz="457200" rtl="1">
              <a:spcBef>
                <a:spcPts val="1000"/>
              </a:spcBef>
              <a:buClr>
                <a:srgbClr val="F0AD00"/>
              </a:buClr>
              <a:buSzPct val="80000"/>
              <a:buFont typeface="Wingdings 3" charset="2"/>
              <a:buChar char=""/>
            </a:pPr>
            <a:r>
              <a:rPr lang="fa-IR" b="1" dirty="0">
                <a:solidFill>
                  <a:prstClr val="black">
                    <a:lumMod val="75000"/>
                    <a:lumOff val="25000"/>
                  </a:prstClr>
                </a:solidFill>
                <a:latin typeface="Trebuchet MS"/>
                <a:cs typeface="B Nazanin" pitchFamily="2" charset="-78"/>
              </a:rPr>
              <a:t>مکمل ها مثل </a:t>
            </a:r>
            <a:r>
              <a:rPr lang="fa-IR" b="1" dirty="0" smtClean="0">
                <a:solidFill>
                  <a:prstClr val="black">
                    <a:lumMod val="75000"/>
                    <a:lumOff val="25000"/>
                  </a:prstClr>
                </a:solidFill>
                <a:latin typeface="Trebuchet MS"/>
                <a:cs typeface="B Nazanin" pitchFamily="2" charset="-78"/>
              </a:rPr>
              <a:t>بتاآلانین،بیکربنات </a:t>
            </a:r>
            <a:r>
              <a:rPr lang="fa-IR" b="1" dirty="0">
                <a:solidFill>
                  <a:prstClr val="black">
                    <a:lumMod val="75000"/>
                    <a:lumOff val="25000"/>
                  </a:prstClr>
                </a:solidFill>
                <a:latin typeface="Trebuchet MS"/>
                <a:cs typeface="B Nazanin" pitchFamily="2" charset="-78"/>
              </a:rPr>
              <a:t>سدیم</a:t>
            </a:r>
          </a:p>
          <a:p>
            <a:pPr algn="r" rtl="1"/>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22</a:t>
            </a:fld>
            <a:endParaRPr lang="en-US"/>
          </a:p>
        </p:txBody>
      </p:sp>
    </p:spTree>
    <p:extLst>
      <p:ext uri="{BB962C8B-B14F-4D97-AF65-F5344CB8AC3E}">
        <p14:creationId xmlns:p14="http://schemas.microsoft.com/office/powerpoint/2010/main" val="65474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b="1" dirty="0" smtClean="0">
                <a:solidFill>
                  <a:srgbClr val="FF0000"/>
                </a:solidFill>
                <a:cs typeface="B Nazanin" pitchFamily="2" charset="-78"/>
              </a:rPr>
              <a:t>در حین مسابقه</a:t>
            </a:r>
          </a:p>
          <a:p>
            <a:pPr algn="r" rtl="1"/>
            <a:r>
              <a:rPr lang="fa-IR" b="1" dirty="0" smtClean="0">
                <a:cs typeface="B Nazanin" pitchFamily="2" charset="-78"/>
              </a:rPr>
              <a:t>اضافه کردن آب با </a:t>
            </a:r>
            <a:r>
              <a:rPr lang="fa-IR" b="1" dirty="0" smtClean="0">
                <a:cs typeface="B Nazanin" pitchFamily="2" charset="-78"/>
              </a:rPr>
              <a:t>کربوهیدراتها(محلول دست ساز)</a:t>
            </a:r>
          </a:p>
          <a:p>
            <a:pPr algn="r" rtl="1"/>
            <a:r>
              <a:rPr lang="fa-IR" b="1" dirty="0" smtClean="0">
                <a:cs typeface="B Nazanin" pitchFamily="2" charset="-78"/>
              </a:rPr>
              <a:t>کربوهیدرات مس</a:t>
            </a:r>
            <a:endParaRPr lang="fa-IR" b="1" dirty="0" smtClean="0">
              <a:cs typeface="B Nazanin" pitchFamily="2" charset="-78"/>
            </a:endParaRPr>
          </a:p>
          <a:p>
            <a:pPr algn="r" rtl="1"/>
            <a:r>
              <a:rPr lang="fa-IR" b="1" dirty="0" smtClean="0">
                <a:cs typeface="B Nazanin" pitchFamily="2" charset="-78"/>
              </a:rPr>
              <a:t>تامین گلوکز و گلیکوژن عضلانی و کبدی </a:t>
            </a:r>
            <a:endParaRPr lang="en-US" b="1"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23</a:t>
            </a:fld>
            <a:endParaRPr lang="en-US"/>
          </a:p>
        </p:txBody>
      </p:sp>
      <p:pic>
        <p:nvPicPr>
          <p:cNvPr id="3074" name="Picture 2" descr="C:\Users\farhang\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6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endParaRPr lang="en-US" dirty="0"/>
          </a:p>
        </p:txBody>
      </p:sp>
      <p:sp>
        <p:nvSpPr>
          <p:cNvPr id="3" name="Content Placeholder 2"/>
          <p:cNvSpPr>
            <a:spLocks noGrp="1"/>
          </p:cNvSpPr>
          <p:nvPr>
            <p:ph sz="quarter" idx="1"/>
          </p:nvPr>
        </p:nvSpPr>
        <p:spPr>
          <a:xfrm>
            <a:off x="457200" y="1371600"/>
            <a:ext cx="7467600" cy="4416552"/>
          </a:xfrm>
        </p:spPr>
        <p:txBody>
          <a:bodyPr>
            <a:normAutofit/>
          </a:bodyPr>
          <a:lstStyle/>
          <a:p>
            <a:pPr algn="r" rtl="1">
              <a:buFont typeface="Wingdings" pitchFamily="2" charset="2"/>
              <a:buChar char="q"/>
            </a:pPr>
            <a:r>
              <a:rPr lang="fa-IR" b="1" dirty="0" smtClean="0">
                <a:solidFill>
                  <a:srgbClr val="FF0000"/>
                </a:solidFill>
                <a:latin typeface="Times New Roman" pitchFamily="18" charset="0"/>
                <a:cs typeface="B Nazanin" pitchFamily="2" charset="-78"/>
              </a:rPr>
              <a:t>آب و هوای گرم و </a:t>
            </a:r>
            <a:r>
              <a:rPr lang="fa-IR" b="1" dirty="0" smtClean="0">
                <a:solidFill>
                  <a:srgbClr val="FF0000"/>
                </a:solidFill>
                <a:latin typeface="Times New Roman" pitchFamily="18" charset="0"/>
                <a:cs typeface="B Nazanin" pitchFamily="2" charset="-78"/>
              </a:rPr>
              <a:t>مرطوب</a:t>
            </a:r>
            <a:endParaRPr lang="fa-IR" b="1" dirty="0" smtClean="0">
              <a:solidFill>
                <a:srgbClr val="FF0000"/>
              </a:solidFill>
              <a:latin typeface="Times New Roman" pitchFamily="18" charset="0"/>
              <a:cs typeface="B Nazanin" pitchFamily="2" charset="-78"/>
            </a:endParaRPr>
          </a:p>
          <a:p>
            <a:pPr algn="r" rtl="1">
              <a:buFont typeface="Wingdings" pitchFamily="2" charset="2"/>
              <a:buChar char="q"/>
            </a:pPr>
            <a:r>
              <a:rPr lang="fa-IR" dirty="0" smtClean="0">
                <a:latin typeface="Times New Roman" pitchFamily="18" charset="0"/>
                <a:cs typeface="B Nazanin" pitchFamily="2" charset="-78"/>
              </a:rPr>
              <a:t>استفاده از پودرهای ارس</a:t>
            </a:r>
          </a:p>
          <a:p>
            <a:pPr algn="r" rtl="1">
              <a:buFont typeface="Wingdings" pitchFamily="2" charset="2"/>
              <a:buChar char="q"/>
            </a:pPr>
            <a:r>
              <a:rPr lang="fa-IR" dirty="0" smtClean="0">
                <a:latin typeface="Times New Roman" pitchFamily="18" charset="0"/>
                <a:cs typeface="B Nazanin" pitchFamily="2" charset="-78"/>
              </a:rPr>
              <a:t>اضافه کردن به آب</a:t>
            </a:r>
          </a:p>
          <a:p>
            <a:pPr algn="r" rtl="1">
              <a:buFont typeface="Wingdings" pitchFamily="2" charset="2"/>
              <a:buChar char="q"/>
            </a:pPr>
            <a:r>
              <a:rPr lang="fa-IR" dirty="0" smtClean="0">
                <a:latin typeface="Times New Roman" pitchFamily="18" charset="0"/>
                <a:cs typeface="B Nazanin" pitchFamily="2" charset="-78"/>
              </a:rPr>
              <a:t>سذیم و پتاسیم و مواد نگهدارنده </a:t>
            </a:r>
          </a:p>
          <a:p>
            <a:pPr algn="r" rtl="1">
              <a:buFont typeface="Wingdings" pitchFamily="2" charset="2"/>
              <a:buChar char="q"/>
            </a:pPr>
            <a:endParaRPr lang="fa-IR" b="1" dirty="0" smtClean="0">
              <a:latin typeface="Times New Roman" pitchFamily="18" charset="0"/>
              <a:cs typeface="B Nazanin" pitchFamily="2" charset="-78"/>
            </a:endParaRPr>
          </a:p>
          <a:p>
            <a:pPr algn="r" rtl="1">
              <a:buFont typeface="Wingdings" pitchFamily="2" charset="2"/>
              <a:buChar char="q"/>
            </a:pPr>
            <a:endParaRPr lang="en-US" dirty="0">
              <a:latin typeface="Times New Roman" pitchFamily="18" charset="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24</a:t>
            </a:fld>
            <a:endParaRPr lang="en-US"/>
          </a:p>
        </p:txBody>
      </p:sp>
      <p:pic>
        <p:nvPicPr>
          <p:cNvPr id="1026" name="Picture 2" descr="C:\Users\farhang\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297581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18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fa-IR" dirty="0" smtClean="0">
                <a:solidFill>
                  <a:srgbClr val="FF0000"/>
                </a:solidFill>
                <a:cs typeface="B Nazanin" pitchFamily="2" charset="-78"/>
              </a:rPr>
              <a:t>آزمون سنجش رنگ ادرار</a:t>
            </a:r>
            <a:endParaRPr lang="en-US" dirty="0">
              <a:solidFill>
                <a:srgbClr val="FF0000"/>
              </a:solidFill>
              <a:cs typeface="B Nazanin" pitchFamily="2" charset="-78"/>
            </a:endParaRPr>
          </a:p>
        </p:txBody>
      </p:sp>
      <p:sp>
        <p:nvSpPr>
          <p:cNvPr id="3" name="Content Placeholder 2"/>
          <p:cNvSpPr>
            <a:spLocks noGrp="1"/>
          </p:cNvSpPr>
          <p:nvPr>
            <p:ph sz="quarter" idx="1"/>
          </p:nvPr>
        </p:nvSpPr>
        <p:spPr>
          <a:xfrm>
            <a:off x="457200" y="1143000"/>
            <a:ext cx="7467600" cy="4873752"/>
          </a:xfrm>
        </p:spPr>
        <p:txBody>
          <a:bodyPr>
            <a:normAutofit lnSpcReduction="10000"/>
          </a:bodyPr>
          <a:lstStyle/>
          <a:p>
            <a:pPr marL="342900" lvl="0" indent="-342900" algn="just" defTabSz="457200" rtl="1">
              <a:lnSpc>
                <a:spcPct val="95000"/>
              </a:lnSpc>
              <a:spcBef>
                <a:spcPts val="1000"/>
              </a:spcBef>
              <a:buClr>
                <a:srgbClr val="F0AD00"/>
              </a:buClr>
              <a:buSzPct val="80000"/>
              <a:buFont typeface="Wingdings 3" charset="2"/>
              <a:buChar char=""/>
            </a:pPr>
            <a:r>
              <a:rPr lang="fa-IR" sz="2000" dirty="0">
                <a:solidFill>
                  <a:prstClr val="black">
                    <a:lumMod val="75000"/>
                    <a:lumOff val="25000"/>
                  </a:prstClr>
                </a:solidFill>
                <a:latin typeface="Times New Roman"/>
                <a:ea typeface="Calibri"/>
                <a:cs typeface="B Nazanin" pitchFamily="2" charset="-78"/>
              </a:rPr>
              <a:t>هدف این آزمون ارزیابی مقدار آب بدن افراد ورزشکار است</a:t>
            </a:r>
            <a:r>
              <a:rPr lang="en-US" sz="2000" dirty="0">
                <a:solidFill>
                  <a:prstClr val="black">
                    <a:lumMod val="75000"/>
                    <a:lumOff val="25000"/>
                  </a:prstClr>
                </a:solidFill>
                <a:latin typeface="Trebuchet MS"/>
                <a:cs typeface="B Nazanin" pitchFamily="2" charset="-78"/>
              </a:rPr>
              <a:t> </a:t>
            </a:r>
            <a:r>
              <a:rPr lang="en-US" sz="2000" baseline="30000" dirty="0" smtClean="0">
                <a:solidFill>
                  <a:prstClr val="black">
                    <a:lumMod val="75000"/>
                    <a:lumOff val="25000"/>
                  </a:prstClr>
                </a:solidFill>
                <a:latin typeface="Calibri"/>
                <a:ea typeface="Calibri"/>
                <a:cs typeface="B Nazanin" pitchFamily="2" charset="-78"/>
              </a:rPr>
              <a:t>2 </a:t>
            </a:r>
            <a:endParaRPr lang="fa-IR" sz="2000" baseline="30000" dirty="0" smtClean="0">
              <a:solidFill>
                <a:prstClr val="black">
                  <a:lumMod val="75000"/>
                  <a:lumOff val="25000"/>
                </a:prstClr>
              </a:solidFill>
              <a:latin typeface="Calibri"/>
              <a:ea typeface="Calibri"/>
              <a:cs typeface="B Nazanin" pitchFamily="2" charset="-78"/>
            </a:endParaRPr>
          </a:p>
          <a:p>
            <a:pPr marL="342900" lvl="0" indent="-342900" algn="just" defTabSz="457200" rtl="1">
              <a:lnSpc>
                <a:spcPct val="95000"/>
              </a:lnSpc>
              <a:spcBef>
                <a:spcPts val="1000"/>
              </a:spcBef>
              <a:buClr>
                <a:srgbClr val="F0AD00"/>
              </a:buClr>
              <a:buSzPct val="80000"/>
              <a:buFont typeface="Wingdings 3" charset="2"/>
              <a:buChar char=""/>
            </a:pPr>
            <a:r>
              <a:rPr lang="fa-IR" sz="2000" b="1" dirty="0" smtClean="0">
                <a:solidFill>
                  <a:prstClr val="black">
                    <a:lumMod val="75000"/>
                    <a:lumOff val="25000"/>
                  </a:prstClr>
                </a:solidFill>
                <a:latin typeface="Times New Roman"/>
                <a:ea typeface="Calibri"/>
                <a:cs typeface="B Nazanin" pitchFamily="2" charset="-78"/>
              </a:rPr>
              <a:t>وسایل مورد نیاز</a:t>
            </a:r>
            <a:r>
              <a:rPr lang="fa-IR" sz="2000" dirty="0" smtClean="0">
                <a:solidFill>
                  <a:prstClr val="black">
                    <a:lumMod val="75000"/>
                    <a:lumOff val="25000"/>
                  </a:prstClr>
                </a:solidFill>
                <a:latin typeface="Times New Roman"/>
                <a:ea typeface="Calibri"/>
                <a:cs typeface="B Nazanin" pitchFamily="2" charset="-78"/>
              </a:rPr>
              <a:t>: برای اجرای این آزمون به تخته رسم، برگه ثبت اطلاعات، خودکار، ظرف جمع­آوری نمونه ادرار، ظرف یخ برای ذخیره­سازی، یخ، نمودار ارزیابی رنگ­ها و دستکش نیاز است.</a:t>
            </a:r>
            <a:endParaRPr lang="en-US" sz="2000" dirty="0" smtClean="0">
              <a:solidFill>
                <a:prstClr val="black">
                  <a:lumMod val="75000"/>
                  <a:lumOff val="25000"/>
                </a:prstClr>
              </a:solidFill>
              <a:latin typeface="Calibri"/>
              <a:ea typeface="Calibri"/>
              <a:cs typeface="B Nazanin" pitchFamily="2" charset="-78"/>
            </a:endParaRPr>
          </a:p>
          <a:p>
            <a:pPr marL="342900" lvl="0" indent="-342900" algn="just" defTabSz="457200" rtl="1">
              <a:lnSpc>
                <a:spcPct val="150000"/>
              </a:lnSpc>
              <a:spcBef>
                <a:spcPts val="1000"/>
              </a:spcBef>
              <a:buClr>
                <a:srgbClr val="F0AD00"/>
              </a:buClr>
              <a:buSzPct val="80000"/>
              <a:buFont typeface="Wingdings 3" charset="2"/>
              <a:buChar char=""/>
            </a:pPr>
            <a:r>
              <a:rPr lang="fa-IR" sz="2000" b="1" dirty="0" smtClean="0">
                <a:solidFill>
                  <a:prstClr val="black">
                    <a:lumMod val="75000"/>
                    <a:lumOff val="25000"/>
                  </a:prstClr>
                </a:solidFill>
                <a:latin typeface="Times New Roman"/>
                <a:ea typeface="Calibri"/>
                <a:cs typeface="B Nazanin" pitchFamily="2" charset="-78"/>
              </a:rPr>
              <a:t>روش </a:t>
            </a:r>
            <a:r>
              <a:rPr lang="fa-IR" sz="2000" b="1" dirty="0">
                <a:solidFill>
                  <a:prstClr val="black">
                    <a:lumMod val="75000"/>
                    <a:lumOff val="25000"/>
                  </a:prstClr>
                </a:solidFill>
                <a:latin typeface="Times New Roman"/>
                <a:ea typeface="Calibri"/>
                <a:cs typeface="B Nazanin" pitchFamily="2" charset="-78"/>
              </a:rPr>
              <a:t>اجرای آزمون</a:t>
            </a:r>
            <a:r>
              <a:rPr lang="fa-IR" sz="2000" dirty="0">
                <a:solidFill>
                  <a:prstClr val="black">
                    <a:lumMod val="75000"/>
                    <a:lumOff val="25000"/>
                  </a:prstClr>
                </a:solidFill>
                <a:latin typeface="Times New Roman"/>
                <a:ea typeface="Calibri"/>
                <a:cs typeface="B Nazanin" pitchFamily="2" charset="-78"/>
              </a:rPr>
              <a:t>: بخش ابتدایی ادرار دور ریخته می­شود و سپس نمونه کوچکی از ادرار در داخل ظروف شیشه­ای شفاف جمع­آوری </a:t>
            </a:r>
            <a:r>
              <a:rPr lang="fa-IR" sz="2000" dirty="0" smtClean="0">
                <a:solidFill>
                  <a:prstClr val="black">
                    <a:lumMod val="75000"/>
                    <a:lumOff val="25000"/>
                  </a:prstClr>
                </a:solidFill>
                <a:latin typeface="Times New Roman"/>
                <a:ea typeface="Calibri"/>
                <a:cs typeface="B Nazanin" pitchFamily="2" charset="-78"/>
              </a:rPr>
              <a:t>می­شود. </a:t>
            </a:r>
            <a:r>
              <a:rPr lang="fa-IR" sz="2000" dirty="0">
                <a:solidFill>
                  <a:prstClr val="black">
                    <a:lumMod val="75000"/>
                    <a:lumOff val="25000"/>
                  </a:prstClr>
                </a:solidFill>
                <a:latin typeface="Times New Roman"/>
                <a:ea typeface="Calibri"/>
                <a:cs typeface="B Nazanin" pitchFamily="2" charset="-78"/>
              </a:rPr>
              <a:t>ارزیابی می­تواند فوراً انجام شود یا نمونه ادراری به منظور تجزیه و تحلیل در آینده ذخیره شود. نمونه ادراری معمولاً صبح پیش از هر کار دیگری جمع­آوری می­شود. ممکن است هدف از جمع­آوری نمونه­ها پیش یا پس از تمرین باشد، هرچند امکان دارد در مورد اثر آب­زدایی برای نمایش در رنگ ادرار یک تأخیر زمانی وجود داشته باشد.</a:t>
            </a:r>
            <a:endParaRPr lang="en-US" sz="2000" dirty="0">
              <a:solidFill>
                <a:prstClr val="black">
                  <a:lumMod val="75000"/>
                  <a:lumOff val="25000"/>
                </a:prstClr>
              </a:solidFill>
              <a:latin typeface="Calibri"/>
              <a:ea typeface="Calibri"/>
              <a:cs typeface="B Nazanin" pitchFamily="2" charset="-78"/>
            </a:endParaRPr>
          </a:p>
          <a:p>
            <a:pPr marL="342900" lvl="0" indent="-342900" algn="just" defTabSz="457200" rtl="1">
              <a:lnSpc>
                <a:spcPct val="95000"/>
              </a:lnSpc>
              <a:spcBef>
                <a:spcPts val="1000"/>
              </a:spcBef>
              <a:buClr>
                <a:srgbClr val="F0AD00"/>
              </a:buClr>
              <a:buSzPct val="80000"/>
              <a:buFont typeface="Wingdings 3" charset="2"/>
              <a:buChar char=""/>
            </a:pPr>
            <a:r>
              <a:rPr lang="fa-IR" sz="2000" b="1" dirty="0">
                <a:solidFill>
                  <a:prstClr val="black">
                    <a:lumMod val="75000"/>
                    <a:lumOff val="25000"/>
                  </a:prstClr>
                </a:solidFill>
                <a:latin typeface="Times New Roman"/>
                <a:ea typeface="Calibri"/>
                <a:cs typeface="B Nazanin" pitchFamily="2" charset="-78"/>
              </a:rPr>
              <a:t>تجزیه و تحلیل</a:t>
            </a:r>
            <a:r>
              <a:rPr lang="fa-IR" sz="2000" dirty="0">
                <a:solidFill>
                  <a:prstClr val="black">
                    <a:lumMod val="75000"/>
                    <a:lumOff val="25000"/>
                  </a:prstClr>
                </a:solidFill>
                <a:latin typeface="Times New Roman"/>
                <a:ea typeface="Calibri"/>
                <a:cs typeface="B Nazanin" pitchFamily="2" charset="-78"/>
              </a:rPr>
              <a:t>: نمونه باید در مقابل یک زمینه سفید و در یک نور مناسب قرار داده شود و رنگ با نمودار زیر مقایسه شود. درجه رنگ ادرار 1 ،2 یا 3 به­عنوان آبرسانی کافی، در نظر گرفته می­شود (آرمسترانگ 2000). بر اساس این نتایج، می­توان مصرف مایعات را تغییر </a:t>
            </a:r>
            <a:r>
              <a:rPr lang="fa-IR" sz="1800" dirty="0" smtClean="0">
                <a:solidFill>
                  <a:prstClr val="black">
                    <a:lumMod val="75000"/>
                    <a:lumOff val="25000"/>
                  </a:prstClr>
                </a:solidFill>
                <a:latin typeface="Times New Roman"/>
                <a:ea typeface="Calibri"/>
                <a:cs typeface="B Nazanin"/>
              </a:rPr>
              <a:t>داد</a:t>
            </a:r>
            <a:endParaRPr lang="en-US" sz="1200" dirty="0">
              <a:solidFill>
                <a:prstClr val="black">
                  <a:lumMod val="75000"/>
                  <a:lumOff val="25000"/>
                </a:prstClr>
              </a:solidFill>
              <a:latin typeface="Calibri"/>
              <a:ea typeface="Calibri"/>
              <a:cs typeface="Arial"/>
            </a:endParaRPr>
          </a:p>
          <a:p>
            <a:pPr marL="342900" lvl="0" indent="-342900" algn="r" defTabSz="457200" rtl="1">
              <a:spcBef>
                <a:spcPts val="1000"/>
              </a:spcBef>
              <a:buClr>
                <a:srgbClr val="F0AD00"/>
              </a:buClr>
              <a:buSzPct val="80000"/>
              <a:buFont typeface="Wingdings 3" charset="2"/>
              <a:buChar char=""/>
            </a:pPr>
            <a:endParaRPr lang="en-US" sz="1800" dirty="0">
              <a:solidFill>
                <a:prstClr val="black">
                  <a:lumMod val="75000"/>
                  <a:lumOff val="25000"/>
                </a:prstClr>
              </a:solidFill>
              <a:latin typeface="Trebuchet MS"/>
            </a:endParaRPr>
          </a:p>
          <a:p>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25</a:t>
            </a:fld>
            <a:endParaRPr lang="en-US"/>
          </a:p>
        </p:txBody>
      </p:sp>
    </p:spTree>
    <p:extLst>
      <p:ext uri="{BB962C8B-B14F-4D97-AF65-F5344CB8AC3E}">
        <p14:creationId xmlns:p14="http://schemas.microsoft.com/office/powerpoint/2010/main" val="2360364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smtClean="0">
                <a:cs typeface="B Nazanin" pitchFamily="2" charset="-78"/>
              </a:rPr>
              <a:t>آزمون سنجش رنگ ادرار</a:t>
            </a:r>
            <a:endParaRPr lang="en-US" sz="2400"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26</a:t>
            </a:fld>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52800" y="1752600"/>
            <a:ext cx="137468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426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solidFill>
                  <a:srgbClr val="FF0000"/>
                </a:solidFill>
                <a:cs typeface="B Nazanin" pitchFamily="2" charset="-78"/>
              </a:rPr>
              <a:t>بعد از ورزش حجم ادرار </a:t>
            </a:r>
            <a:r>
              <a:rPr lang="fa-IR" dirty="0" smtClean="0">
                <a:solidFill>
                  <a:srgbClr val="FF0000"/>
                </a:solidFill>
                <a:cs typeface="B Nazanin" pitchFamily="2" charset="-78"/>
              </a:rPr>
              <a:t> ورزشکاران پایین </a:t>
            </a:r>
            <a:r>
              <a:rPr lang="fa-IR" dirty="0" smtClean="0">
                <a:solidFill>
                  <a:srgbClr val="FF0000"/>
                </a:solidFill>
                <a:cs typeface="B Nazanin" pitchFamily="2" charset="-78"/>
              </a:rPr>
              <a:t>است</a:t>
            </a:r>
          </a:p>
          <a:p>
            <a:pPr algn="r" rtl="1"/>
            <a:r>
              <a:rPr lang="fa-IR" dirty="0" smtClean="0">
                <a:cs typeface="B Nazanin" pitchFamily="2" charset="-78"/>
              </a:rPr>
              <a:t>هورمون ضد ادراری یا وازو پرسین </a:t>
            </a:r>
            <a:r>
              <a:rPr lang="fa-IR" dirty="0" smtClean="0">
                <a:cs typeface="B Nazanin" pitchFamily="2" charset="-78"/>
              </a:rPr>
              <a:t>فعال است و مانع دفع ادرار می شود و روی کلیه ها هنوز فشار است.</a:t>
            </a:r>
            <a:endParaRPr lang="fa-IR" dirty="0" smtClean="0">
              <a:cs typeface="B Nazanin" pitchFamily="2" charset="-78"/>
            </a:endParaRPr>
          </a:p>
          <a:p>
            <a:pPr algn="r" rtl="1"/>
            <a:r>
              <a:rPr lang="fa-IR" dirty="0" smtClean="0">
                <a:cs typeface="B Nazanin" pitchFamily="2" charset="-78"/>
              </a:rPr>
              <a:t>جایگزینی آب و الکترولیت ها پس از فعالیت ورزش اهمیت دارد</a:t>
            </a:r>
          </a:p>
          <a:p>
            <a:pPr algn="r" rtl="1"/>
            <a:r>
              <a:rPr lang="fa-IR" dirty="0" smtClean="0">
                <a:cs typeface="B Nazanin" pitchFamily="2" charset="-78"/>
              </a:rPr>
              <a:t>اضافه کردن سدیم به آب</a:t>
            </a:r>
          </a:p>
          <a:p>
            <a:pPr algn="r" rtl="1"/>
            <a:endParaRPr lang="en-US"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27</a:t>
            </a:fld>
            <a:endParaRPr lang="en-US"/>
          </a:p>
        </p:txBody>
      </p:sp>
      <p:pic>
        <p:nvPicPr>
          <p:cNvPr id="4098" name="Picture 2" descr="C:\Users\farhang\Desktop\277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69377"/>
            <a:ext cx="268903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69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solidFill>
                  <a:srgbClr val="FF0000"/>
                </a:solidFill>
                <a:cs typeface="B Nazanin" pitchFamily="2" charset="-78"/>
              </a:rPr>
              <a:t>در قوانین جدید در ورزش</a:t>
            </a:r>
          </a:p>
          <a:p>
            <a:pPr algn="r" rtl="1"/>
            <a:r>
              <a:rPr lang="fa-IR" dirty="0" smtClean="0">
                <a:cs typeface="B Nazanin" pitchFamily="2" charset="-78"/>
              </a:rPr>
              <a:t>اهمیت مصرف آب در ورزش بالاست</a:t>
            </a:r>
          </a:p>
          <a:p>
            <a:pPr algn="r" rtl="1"/>
            <a:r>
              <a:rPr lang="fa-IR" dirty="0" smtClean="0">
                <a:cs typeface="B Nazanin" pitchFamily="2" charset="-78"/>
              </a:rPr>
              <a:t>زمانی که مسابقات در هوای گرم و مرطوب انجام میشود</a:t>
            </a:r>
          </a:p>
          <a:p>
            <a:pPr algn="r" rtl="1"/>
            <a:r>
              <a:rPr lang="fa-IR" dirty="0" smtClean="0">
                <a:cs typeface="B Nazanin" pitchFamily="2" charset="-78"/>
              </a:rPr>
              <a:t>داوران با قطع رویداد به ورزشکاران اجازه نوشیدن مایعات می دهند</a:t>
            </a:r>
            <a:endParaRPr lang="en-US"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28</a:t>
            </a:fld>
            <a:endParaRPr lang="en-US"/>
          </a:p>
        </p:txBody>
      </p:sp>
      <p:pic>
        <p:nvPicPr>
          <p:cNvPr id="5122" name="Picture 2" descr="C:\Users\farhang\Desktop\1194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2971800" cy="20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227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solidFill>
                  <a:srgbClr val="FF0000"/>
                </a:solidFill>
                <a:cs typeface="B Nazanin" pitchFamily="2" charset="-78"/>
              </a:rPr>
              <a:t>در ورزشکاران پایه و در دوران رشد</a:t>
            </a:r>
          </a:p>
          <a:p>
            <a:pPr algn="r" rtl="1"/>
            <a:r>
              <a:rPr lang="fa-IR" dirty="0" smtClean="0">
                <a:cs typeface="B Nazanin" pitchFamily="2" charset="-78"/>
              </a:rPr>
              <a:t>مصرف آب اهمیت دارد</a:t>
            </a:r>
          </a:p>
          <a:p>
            <a:pPr algn="r" rtl="1"/>
            <a:r>
              <a:rPr lang="fa-IR" dirty="0" smtClean="0">
                <a:cs typeface="B Nazanin" pitchFamily="2" charset="-78"/>
              </a:rPr>
              <a:t>اجازه  داده شود که ورزشکاران آب مصرف کنند</a:t>
            </a:r>
          </a:p>
          <a:p>
            <a:pPr algn="r" rtl="1"/>
            <a:r>
              <a:rPr lang="fa-IR" dirty="0" smtClean="0">
                <a:cs typeface="B Nazanin" pitchFamily="2" charset="-78"/>
              </a:rPr>
              <a:t>به خصوص در </a:t>
            </a:r>
            <a:r>
              <a:rPr lang="fa-IR" dirty="0" smtClean="0">
                <a:cs typeface="B Nazanin" pitchFamily="2" charset="-78"/>
              </a:rPr>
              <a:t>تابستان </a:t>
            </a:r>
            <a:r>
              <a:rPr lang="fa-IR" dirty="0" smtClean="0">
                <a:cs typeface="B Nazanin" pitchFamily="2" charset="-78"/>
              </a:rPr>
              <a:t>و هوای </a:t>
            </a:r>
            <a:r>
              <a:rPr lang="fa-IR" dirty="0" smtClean="0">
                <a:cs typeface="B Nazanin" pitchFamily="2" charset="-78"/>
              </a:rPr>
              <a:t>گرم و مرطوب</a:t>
            </a:r>
            <a:endParaRPr lang="en-US"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29</a:t>
            </a:fld>
            <a:endParaRPr lang="en-US"/>
          </a:p>
        </p:txBody>
      </p:sp>
      <p:pic>
        <p:nvPicPr>
          <p:cNvPr id="6146" name="Picture 2" descr="C:\Users\farhang\Desktop\993h-t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05200"/>
            <a:ext cx="2819400" cy="238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80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342900" lvl="0" indent="-342900" algn="r" rtl="1" eaLnBrk="0" fontAlgn="base" hangingPunct="0">
              <a:lnSpc>
                <a:spcPct val="130000"/>
              </a:lnSpc>
              <a:spcBef>
                <a:spcPct val="20000"/>
              </a:spcBef>
              <a:spcAft>
                <a:spcPct val="0"/>
              </a:spcAft>
              <a:buClr>
                <a:srgbClr val="99CC00"/>
              </a:buClr>
              <a:buSzPct val="75000"/>
              <a:buNone/>
            </a:pPr>
            <a:r>
              <a:rPr kumimoji="1" lang="fa-IR" sz="2200" kern="0" dirty="0" smtClean="0">
                <a:solidFill>
                  <a:srgbClr val="FF0000"/>
                </a:solidFill>
                <a:latin typeface="Arial"/>
                <a:cs typeface="B Nazanin" pitchFamily="2" charset="-78"/>
              </a:rPr>
              <a:t>کل </a:t>
            </a:r>
            <a:r>
              <a:rPr kumimoji="1" lang="fa-IR" sz="2200" kern="0" dirty="0">
                <a:solidFill>
                  <a:srgbClr val="FF0000"/>
                </a:solidFill>
                <a:latin typeface="Arial"/>
                <a:cs typeface="B Nazanin" pitchFamily="2" charset="-78"/>
              </a:rPr>
              <a:t>آب بدن را می توان به دو بخش زیر متمایز کرد: </a:t>
            </a:r>
            <a:endParaRPr kumimoji="1" lang="fa-IR" sz="2200" kern="0" dirty="0" smtClean="0">
              <a:solidFill>
                <a:srgbClr val="FF0000"/>
              </a:solidFill>
              <a:latin typeface="Arial"/>
              <a:cs typeface="B Nazanin" pitchFamily="2" charset="-78"/>
            </a:endParaRPr>
          </a:p>
          <a:p>
            <a:pPr marL="342900" lvl="0" indent="-342900" algn="r" rtl="1" eaLnBrk="0" fontAlgn="base" hangingPunct="0">
              <a:lnSpc>
                <a:spcPct val="130000"/>
              </a:lnSpc>
              <a:spcBef>
                <a:spcPct val="20000"/>
              </a:spcBef>
              <a:spcAft>
                <a:spcPct val="0"/>
              </a:spcAft>
              <a:buClr>
                <a:srgbClr val="99CC00"/>
              </a:buClr>
              <a:buSzPct val="75000"/>
              <a:buNone/>
            </a:pPr>
            <a:endParaRPr kumimoji="1" lang="fa-IR" sz="2000" kern="0" dirty="0">
              <a:solidFill>
                <a:srgbClr val="FF0000"/>
              </a:solidFill>
              <a:latin typeface="Arial"/>
              <a:cs typeface="B Nazanin" pitchFamily="2" charset="-78"/>
            </a:endParaRPr>
          </a:p>
          <a:p>
            <a:pPr marL="342900" lvl="0" indent="-342900" algn="r" rtl="1" eaLnBrk="0" fontAlgn="base" hangingPunct="0">
              <a:lnSpc>
                <a:spcPct val="130000"/>
              </a:lnSpc>
              <a:spcBef>
                <a:spcPct val="20000"/>
              </a:spcBef>
              <a:spcAft>
                <a:spcPct val="0"/>
              </a:spcAft>
              <a:buClr>
                <a:srgbClr val="99CC00"/>
              </a:buClr>
              <a:buSzPct val="75000"/>
              <a:buNone/>
            </a:pPr>
            <a:r>
              <a:rPr kumimoji="1" lang="fa-IR" sz="2000" kern="0" dirty="0">
                <a:latin typeface="Arial"/>
                <a:cs typeface="B Nazanin" pitchFamily="2" charset="-78"/>
              </a:rPr>
              <a:t>1. </a:t>
            </a:r>
            <a:r>
              <a:rPr kumimoji="1" lang="fa-IR" sz="2000" kern="0" dirty="0">
                <a:solidFill>
                  <a:srgbClr val="FF0000"/>
                </a:solidFill>
                <a:latin typeface="Arial"/>
                <a:cs typeface="B Nazanin" pitchFamily="2" charset="-78"/>
              </a:rPr>
              <a:t>آب درون سلولی: </a:t>
            </a:r>
            <a:r>
              <a:rPr kumimoji="1" lang="fa-IR" sz="2000" kern="0" dirty="0">
                <a:latin typeface="Arial"/>
                <a:cs typeface="B Nazanin" pitchFamily="2" charset="-78"/>
              </a:rPr>
              <a:t>بین 60 تا 65% آب بدن در داخل سلولها قرار دارد.</a:t>
            </a:r>
          </a:p>
          <a:p>
            <a:pPr marL="342900" lvl="0" indent="-342900" algn="r" rtl="1" eaLnBrk="0" fontAlgn="base" hangingPunct="0">
              <a:lnSpc>
                <a:spcPct val="130000"/>
              </a:lnSpc>
              <a:spcBef>
                <a:spcPct val="20000"/>
              </a:spcBef>
              <a:spcAft>
                <a:spcPct val="0"/>
              </a:spcAft>
              <a:buClr>
                <a:srgbClr val="99CC00"/>
              </a:buClr>
              <a:buSzPct val="75000"/>
              <a:buNone/>
            </a:pPr>
            <a:r>
              <a:rPr kumimoji="1" lang="fa-IR" sz="2000" kern="0" dirty="0">
                <a:latin typeface="Arial"/>
                <a:cs typeface="B Nazanin" pitchFamily="2" charset="-78"/>
              </a:rPr>
              <a:t>2. </a:t>
            </a:r>
            <a:r>
              <a:rPr kumimoji="1" lang="fa-IR" sz="2000" kern="0" dirty="0">
                <a:solidFill>
                  <a:srgbClr val="FF0000"/>
                </a:solidFill>
                <a:latin typeface="Arial"/>
                <a:cs typeface="B Nazanin" pitchFamily="2" charset="-78"/>
              </a:rPr>
              <a:t>آب برون سلولی</a:t>
            </a:r>
            <a:r>
              <a:rPr kumimoji="1" lang="fa-IR" sz="2000" kern="0" dirty="0">
                <a:latin typeface="Arial"/>
                <a:cs typeface="B Nazanin" pitchFamily="2" charset="-78"/>
              </a:rPr>
              <a:t>: بین 35 تا 40% آب بدن در خارج از سلولها قرار دارد</a:t>
            </a:r>
            <a:r>
              <a:rPr kumimoji="1" lang="fa-IR" sz="2000" kern="0" dirty="0" smtClean="0">
                <a:latin typeface="Arial"/>
                <a:cs typeface="B Nazanin" pitchFamily="2" charset="-78"/>
              </a:rPr>
              <a:t>.</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حدود </a:t>
            </a:r>
            <a:r>
              <a:rPr kumimoji="1" lang="fa-IR" sz="2000" kern="0" dirty="0">
                <a:latin typeface="Arial"/>
                <a:cs typeface="B Nazanin" pitchFamily="2" charset="-78"/>
              </a:rPr>
              <a:t>20% آب برون سلولی درپلاسما (5% وزن بدن) و 80% بقیه اطراف سلولها را احاطه کرده است. </a:t>
            </a:r>
            <a:endParaRPr kumimoji="1" lang="fa-IR" sz="2000" kern="0" dirty="0" smtClean="0">
              <a:latin typeface="Arial"/>
              <a:cs typeface="B Nazanin" pitchFamily="2" charset="-78"/>
            </a:endParaRPr>
          </a:p>
          <a:p>
            <a:pPr marL="342900" lvl="0" indent="-342900" algn="r" rtl="1" eaLnBrk="0" fontAlgn="base" hangingPunct="0">
              <a:spcBef>
                <a:spcPct val="20000"/>
              </a:spcBef>
              <a:spcAft>
                <a:spcPct val="0"/>
              </a:spcAft>
              <a:buClr>
                <a:srgbClr val="99CC00"/>
              </a:buClr>
              <a:buSzPct val="75000"/>
              <a:buNone/>
            </a:pPr>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3</a:t>
            </a:fld>
            <a:endParaRPr lang="en-US"/>
          </a:p>
        </p:txBody>
      </p:sp>
      <p:pic>
        <p:nvPicPr>
          <p:cNvPr id="3074" name="Picture 2" descr="C:\Users\farhang\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05808"/>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34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2"/>
          <p:cNvGrpSpPr>
            <a:grpSpLocks/>
          </p:cNvGrpSpPr>
          <p:nvPr/>
        </p:nvGrpSpPr>
        <p:grpSpPr bwMode="auto">
          <a:xfrm>
            <a:off x="539750" y="6092825"/>
            <a:ext cx="8077200" cy="571500"/>
            <a:chOff x="192" y="3840"/>
            <a:chExt cx="5088" cy="360"/>
          </a:xfrm>
        </p:grpSpPr>
        <p:grpSp>
          <p:nvGrpSpPr>
            <p:cNvPr id="128005" name="Group 3"/>
            <p:cNvGrpSpPr>
              <a:grpSpLocks/>
            </p:cNvGrpSpPr>
            <p:nvPr/>
          </p:nvGrpSpPr>
          <p:grpSpPr bwMode="auto">
            <a:xfrm>
              <a:off x="2160" y="3840"/>
              <a:ext cx="781" cy="360"/>
              <a:chOff x="2496" y="3792"/>
              <a:chExt cx="840" cy="360"/>
            </a:xfrm>
          </p:grpSpPr>
          <p:pic>
            <p:nvPicPr>
              <p:cNvPr id="128008" name="Picture 4" descr="MCWB02428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 y="3792"/>
                <a:ext cx="8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9" name="WordArt 5">
                <a:hlinkClick r:id="" action="ppaction://noaction"/>
              </p:cNvPr>
              <p:cNvSpPr>
                <a:spLocks noChangeArrowheads="1" noChangeShapeType="1" noTextEdit="1"/>
              </p:cNvSpPr>
              <p:nvPr/>
            </p:nvSpPr>
            <p:spPr bwMode="auto">
              <a:xfrm>
                <a:off x="2640" y="3840"/>
                <a:ext cx="528" cy="240"/>
              </a:xfrm>
              <a:prstGeom prst="rect">
                <a:avLst/>
              </a:prstGeom>
            </p:spPr>
            <p:txBody>
              <a:bodyPr wrap="none" fromWordArt="1">
                <a:prstTxWarp prst="textDeflate">
                  <a:avLst>
                    <a:gd name="adj" fmla="val 26227"/>
                  </a:avLst>
                </a:prstTxWarp>
              </a:bodyPr>
              <a:lstStyle/>
              <a:p>
                <a:pPr algn="ctr" fontAlgn="base">
                  <a:spcBef>
                    <a:spcPct val="0"/>
                  </a:spcBef>
                  <a:spcAft>
                    <a:spcPct val="0"/>
                  </a:spcAft>
                </a:pPr>
                <a:r>
                  <a:rPr lang="en-US" sz="3600" kern="10" smtClean="0">
                    <a:ln w="9525" cap="sq">
                      <a:solidFill>
                        <a:srgbClr val="000000"/>
                      </a:solidFill>
                      <a:round/>
                      <a:headEnd type="none" w="sm" len="sm"/>
                      <a:tailEnd type="none" w="sm" len="sm"/>
                    </a:ln>
                    <a:solidFill>
                      <a:srgbClr val="000000"/>
                    </a:solidFill>
                    <a:latin typeface="Times New Roman"/>
                    <a:cs typeface="Times New Roman"/>
                  </a:rPr>
                  <a:t>HOME</a:t>
                </a:r>
              </a:p>
            </p:txBody>
          </p:sp>
        </p:grpSp>
        <p:sp>
          <p:nvSpPr>
            <p:cNvPr id="128006" name="AutoShape 6">
              <a:hlinkClick r:id="" action="ppaction://hlinkshowjump?jump=nextslide" highlightClick="1"/>
            </p:cNvPr>
            <p:cNvSpPr>
              <a:spLocks noChangeArrowheads="1"/>
            </p:cNvSpPr>
            <p:nvPr/>
          </p:nvSpPr>
          <p:spPr bwMode="auto">
            <a:xfrm>
              <a:off x="4611" y="3888"/>
              <a:ext cx="669" cy="288"/>
            </a:xfrm>
            <a:prstGeom prst="actionButtonForwardNext">
              <a:avLst/>
            </a:prstGeom>
            <a:solidFill>
              <a:srgbClr val="0000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eaLnBrk="0" fontAlgn="base" hangingPunct="0">
                <a:spcBef>
                  <a:spcPct val="0"/>
                </a:spcBef>
                <a:spcAft>
                  <a:spcPct val="0"/>
                </a:spcAft>
              </a:pPr>
              <a:endParaRPr kumimoji="1" lang="fa-IR" sz="2400" smtClean="0">
                <a:solidFill>
                  <a:srgbClr val="009999"/>
                </a:solidFill>
                <a:latin typeface="Times New Roman" pitchFamily="18" charset="0"/>
                <a:cs typeface="Arial" pitchFamily="34" charset="0"/>
              </a:endParaRPr>
            </a:p>
          </p:txBody>
        </p:sp>
        <p:sp>
          <p:nvSpPr>
            <p:cNvPr id="128007" name="AutoShape 7">
              <a:hlinkClick r:id="" action="ppaction://hlinkshowjump?jump=previousslide" highlightClick="1"/>
            </p:cNvPr>
            <p:cNvSpPr>
              <a:spLocks noChangeArrowheads="1"/>
            </p:cNvSpPr>
            <p:nvPr/>
          </p:nvSpPr>
          <p:spPr bwMode="auto">
            <a:xfrm>
              <a:off x="192" y="3888"/>
              <a:ext cx="669" cy="288"/>
            </a:xfrm>
            <a:prstGeom prst="actionButtonBackPrevious">
              <a:avLst/>
            </a:prstGeom>
            <a:solidFill>
              <a:srgbClr val="80008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eaLnBrk="0" fontAlgn="base" hangingPunct="0">
                <a:spcBef>
                  <a:spcPct val="0"/>
                </a:spcBef>
                <a:spcAft>
                  <a:spcPct val="0"/>
                </a:spcAft>
              </a:pPr>
              <a:endParaRPr kumimoji="1" lang="fa-IR" sz="2400" smtClean="0">
                <a:solidFill>
                  <a:srgbClr val="009999"/>
                </a:solidFill>
                <a:latin typeface="Times New Roman" pitchFamily="18" charset="0"/>
                <a:cs typeface="Arial" pitchFamily="34" charset="0"/>
              </a:endParaRPr>
            </a:p>
          </p:txBody>
        </p:sp>
      </p:grpSp>
      <p:pic>
        <p:nvPicPr>
          <p:cNvPr id="128003" name="Picture 8" descr="queston5"/>
          <p:cNvPicPr>
            <a:picLocks noChangeAspect="1" noChangeArrowheads="1" noCrop="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3457575" y="1828800"/>
            <a:ext cx="20288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1" name="Rectangle 11"/>
          <p:cNvSpPr>
            <a:spLocks noChangeArrowheads="1"/>
          </p:cNvSpPr>
          <p:nvPr/>
        </p:nvSpPr>
        <p:spPr bwMode="auto">
          <a:xfrm>
            <a:off x="1835150" y="4868863"/>
            <a:ext cx="5216525" cy="701675"/>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kumimoji="1" lang="fa-IR" sz="4000" b="1" smtClean="0">
                <a:solidFill>
                  <a:srgbClr val="800000"/>
                </a:solidFill>
                <a:latin typeface="Times New Roman" pitchFamily="18" charset="0"/>
                <a:cs typeface="B Nasim" pitchFamily="2" charset="-78"/>
              </a:rPr>
              <a:t>از توجه شما متشكرم</a:t>
            </a:r>
            <a:endParaRPr kumimoji="1" lang="en-US" sz="4000" b="1" smtClean="0">
              <a:solidFill>
                <a:srgbClr val="800000"/>
              </a:solidFill>
              <a:latin typeface="Times New Roman" pitchFamily="18" charset="0"/>
              <a:cs typeface="B Nasim" pitchFamily="2" charset="-78"/>
            </a:endParaRPr>
          </a:p>
        </p:txBody>
      </p:sp>
    </p:spTree>
    <p:extLst>
      <p:ext uri="{BB962C8B-B14F-4D97-AF65-F5344CB8AC3E}">
        <p14:creationId xmlns:p14="http://schemas.microsoft.com/office/powerpoint/2010/main" val="3377595925"/>
      </p:ext>
    </p:extLst>
  </p:cSld>
  <p:clrMapOvr>
    <a:masterClrMapping/>
  </p:clrMapOvr>
  <p:transition advClick="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7291"/>
                                        </p:tgtEl>
                                        <p:attrNameLst>
                                          <p:attrName>style.visibility</p:attrName>
                                        </p:attrNameLst>
                                      </p:cBhvr>
                                      <p:to>
                                        <p:strVal val="visible"/>
                                      </p:to>
                                    </p:set>
                                    <p:anim calcmode="discrete" valueType="clr">
                                      <p:cBhvr override="childStyle">
                                        <p:cTn id="7" dur="500"/>
                                        <p:tgtEl>
                                          <p:spTgt spid="9729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7291"/>
                                        </p:tgtEl>
                                        <p:attrNameLst>
                                          <p:attrName>fillcolor</p:attrName>
                                        </p:attrNameLst>
                                      </p:cBhvr>
                                      <p:tavLst>
                                        <p:tav tm="0">
                                          <p:val>
                                            <p:clrVal>
                                              <a:schemeClr val="accent2"/>
                                            </p:clrVal>
                                          </p:val>
                                        </p:tav>
                                        <p:tav tm="50000">
                                          <p:val>
                                            <p:clrVal>
                                              <a:schemeClr val="hlink"/>
                                            </p:clrVal>
                                          </p:val>
                                        </p:tav>
                                      </p:tavLst>
                                    </p:anim>
                                    <p:set>
                                      <p:cBhvr>
                                        <p:cTn id="9" dur="500"/>
                                        <p:tgtEl>
                                          <p:spTgt spid="972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lvl="0" algn="r" rtl="1" eaLnBrk="0" fontAlgn="base" hangingPunct="0">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آب </a:t>
            </a:r>
            <a:r>
              <a:rPr kumimoji="1" lang="fa-IR" sz="2000" kern="0" dirty="0">
                <a:latin typeface="Arial"/>
                <a:cs typeface="B Nazanin" pitchFamily="2" charset="-78"/>
              </a:rPr>
              <a:t>ماده اصلی تمام </a:t>
            </a:r>
            <a:r>
              <a:rPr kumimoji="1" lang="fa-IR" sz="2000" kern="0" dirty="0">
                <a:solidFill>
                  <a:srgbClr val="FF0000"/>
                </a:solidFill>
                <a:latin typeface="Arial"/>
                <a:cs typeface="B Nazanin" pitchFamily="2" charset="-78"/>
              </a:rPr>
              <a:t>مایعات</a:t>
            </a:r>
            <a:r>
              <a:rPr kumimoji="1" lang="fa-IR" sz="2000" kern="0" dirty="0">
                <a:latin typeface="Arial"/>
                <a:cs typeface="B Nazanin" pitchFamily="2" charset="-78"/>
              </a:rPr>
              <a:t> بدن از جمله لنف، خون، ادرار، عرق، اشک، عصاره های گوارشی، آنزیمها و هورمونها است.</a:t>
            </a:r>
          </a:p>
          <a:p>
            <a:pPr lvl="0" algn="r" rtl="1" eaLnBrk="0" fontAlgn="base" hangingPunct="0">
              <a:spcBef>
                <a:spcPct val="20000"/>
              </a:spcBef>
              <a:spcAft>
                <a:spcPct val="0"/>
              </a:spcAft>
              <a:buClr>
                <a:srgbClr val="99CC00"/>
              </a:buClr>
              <a:buSzPct val="75000"/>
              <a:buFont typeface="Wingdings" pitchFamily="2" charset="2"/>
              <a:buChar char="q"/>
            </a:pPr>
            <a:r>
              <a:rPr kumimoji="1" lang="fa-IR" sz="2000" kern="0" dirty="0">
                <a:latin typeface="Arial"/>
                <a:cs typeface="B Nazanin" pitchFamily="2" charset="-78"/>
              </a:rPr>
              <a:t>آب در فرایندهای </a:t>
            </a:r>
            <a:r>
              <a:rPr kumimoji="1" lang="fa-IR" sz="2000" kern="0" dirty="0">
                <a:solidFill>
                  <a:srgbClr val="FF0000"/>
                </a:solidFill>
                <a:latin typeface="Arial"/>
                <a:cs typeface="B Nazanin" pitchFamily="2" charset="-78"/>
              </a:rPr>
              <a:t>تجزیه (هیدرولیز) </a:t>
            </a:r>
            <a:r>
              <a:rPr kumimoji="1" lang="fa-IR" sz="2000" kern="0" dirty="0">
                <a:latin typeface="Arial"/>
                <a:cs typeface="B Nazanin" pitchFamily="2" charset="-78"/>
              </a:rPr>
              <a:t>و ترکیب برای مثال تجزیه نشاسته به گلوکز و تجزیه چربی به اسیدهای چرب، شرکت می کند. </a:t>
            </a:r>
            <a:endParaRPr kumimoji="1" lang="fa-IR" sz="2000" kern="0" dirty="0" smtClean="0">
              <a:latin typeface="Arial"/>
              <a:cs typeface="B Nazanin" pitchFamily="2" charset="-78"/>
            </a:endParaRPr>
          </a:p>
          <a:p>
            <a:pPr lvl="0" algn="r" rtl="1" eaLnBrk="0" fontAlgn="base" hangingPunct="0">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آب </a:t>
            </a:r>
            <a:r>
              <a:rPr kumimoji="1" lang="fa-IR" sz="2000" kern="0" dirty="0">
                <a:latin typeface="Arial"/>
                <a:cs typeface="B Nazanin" pitchFamily="2" charset="-78"/>
              </a:rPr>
              <a:t>در تنظیم </a:t>
            </a:r>
            <a:r>
              <a:rPr kumimoji="1" lang="fa-IR" sz="2000" kern="0" dirty="0">
                <a:solidFill>
                  <a:srgbClr val="FF0000"/>
                </a:solidFill>
                <a:latin typeface="Arial"/>
                <a:cs typeface="B Nazanin" pitchFamily="2" charset="-78"/>
              </a:rPr>
              <a:t>حرارت</a:t>
            </a:r>
            <a:r>
              <a:rPr kumimoji="1" lang="fa-IR" sz="2000" kern="0" dirty="0">
                <a:latin typeface="Arial"/>
                <a:cs typeface="B Nazanin" pitchFamily="2" charset="-78"/>
              </a:rPr>
              <a:t> بدن سهیم است و بخشی از حرارت حاصل از سوخت و ساز را از راه تعریق، تبخیر و هوای بازدمی از بدن خارج   می کند.</a:t>
            </a:r>
          </a:p>
          <a:p>
            <a:pPr lvl="0" algn="r" rtl="1" eaLnBrk="0" fontAlgn="base" hangingPunct="0">
              <a:spcBef>
                <a:spcPct val="20000"/>
              </a:spcBef>
              <a:spcAft>
                <a:spcPct val="0"/>
              </a:spcAft>
              <a:buClr>
                <a:srgbClr val="99CC00"/>
              </a:buClr>
              <a:buSzPct val="75000"/>
              <a:buFont typeface="Wingdings" pitchFamily="2" charset="2"/>
              <a:buChar char="q"/>
            </a:pPr>
            <a:r>
              <a:rPr kumimoji="1" lang="fa-IR" sz="2000" kern="0" dirty="0">
                <a:latin typeface="Arial"/>
                <a:cs typeface="B Nazanin" pitchFamily="2" charset="-78"/>
              </a:rPr>
              <a:t>آب، حرکت </a:t>
            </a:r>
            <a:r>
              <a:rPr kumimoji="1" lang="fa-IR" sz="2000" kern="0" dirty="0">
                <a:solidFill>
                  <a:srgbClr val="FF0000"/>
                </a:solidFill>
                <a:latin typeface="Arial"/>
                <a:cs typeface="B Nazanin" pitchFamily="2" charset="-78"/>
              </a:rPr>
              <a:t>مفاصل </a:t>
            </a:r>
            <a:r>
              <a:rPr kumimoji="1" lang="fa-IR" sz="2000" kern="0" dirty="0">
                <a:latin typeface="Arial"/>
                <a:cs typeface="B Nazanin" pitchFamily="2" charset="-78"/>
              </a:rPr>
              <a:t>و در نتیجه اجرای حرکات متنوع انسان را تسهیل می </a:t>
            </a:r>
            <a:r>
              <a:rPr kumimoji="1" lang="fa-IR" sz="2000" kern="0" dirty="0" smtClean="0">
                <a:latin typeface="Arial"/>
                <a:cs typeface="B Nazanin" pitchFamily="2" charset="-78"/>
              </a:rPr>
              <a:t>کند</a:t>
            </a:r>
          </a:p>
          <a:p>
            <a:pPr lvl="0" algn="r" rtl="1" eaLnBrk="0" fontAlgn="base" hangingPunct="0">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 از </a:t>
            </a:r>
            <a:r>
              <a:rPr kumimoji="1" lang="fa-IR" sz="2000" kern="0" dirty="0">
                <a:latin typeface="Arial"/>
                <a:cs typeface="B Nazanin" pitchFamily="2" charset="-78"/>
              </a:rPr>
              <a:t>طریق </a:t>
            </a:r>
            <a:r>
              <a:rPr kumimoji="1" lang="fa-IR" sz="2000" kern="0" dirty="0">
                <a:solidFill>
                  <a:srgbClr val="FF0000"/>
                </a:solidFill>
                <a:latin typeface="Arial"/>
                <a:cs typeface="B Nazanin" pitchFamily="2" charset="-78"/>
              </a:rPr>
              <a:t>دفع از کلیه ها، </a:t>
            </a:r>
            <a:r>
              <a:rPr kumimoji="1" lang="en-US" sz="2000" kern="0" dirty="0">
                <a:latin typeface="Arial"/>
                <a:cs typeface="B Nazanin" pitchFamily="2" charset="-78"/>
              </a:rPr>
              <a:t>pH</a:t>
            </a:r>
            <a:r>
              <a:rPr kumimoji="1" lang="fa-IR" sz="2000" kern="0" dirty="0">
                <a:latin typeface="Arial"/>
                <a:cs typeface="B Nazanin" pitchFamily="2" charset="-78"/>
              </a:rPr>
              <a:t> خون و تعادل اسیدی ـ بازی بدن را تنظیم می </a:t>
            </a:r>
            <a:r>
              <a:rPr kumimoji="1" lang="fa-IR" sz="2000" kern="0" dirty="0" smtClean="0">
                <a:latin typeface="Arial"/>
                <a:cs typeface="B Nazanin" pitchFamily="2" charset="-78"/>
              </a:rPr>
              <a:t>کند</a:t>
            </a:r>
          </a:p>
          <a:p>
            <a:pPr lvl="0" algn="r" rtl="1" eaLnBrk="0" fontAlgn="base" hangingPunct="0">
              <a:spcBef>
                <a:spcPct val="20000"/>
              </a:spcBef>
              <a:spcAft>
                <a:spcPct val="0"/>
              </a:spcAft>
              <a:buClr>
                <a:srgbClr val="99CC00"/>
              </a:buClr>
              <a:buSzPct val="75000"/>
              <a:buFont typeface="Wingdings" pitchFamily="2" charset="2"/>
              <a:buChar char="q"/>
            </a:pPr>
            <a:r>
              <a:rPr kumimoji="1" lang="fa-IR" sz="2000" kern="0" dirty="0" smtClean="0">
                <a:latin typeface="Arial"/>
                <a:cs typeface="B Nazanin" pitchFamily="2" charset="-78"/>
              </a:rPr>
              <a:t>افزایش </a:t>
            </a:r>
            <a:r>
              <a:rPr kumimoji="1" lang="fa-IR" sz="2000" kern="0" dirty="0" smtClean="0">
                <a:solidFill>
                  <a:srgbClr val="FF0000"/>
                </a:solidFill>
                <a:latin typeface="Arial"/>
                <a:cs typeface="B Nazanin" pitchFamily="2" charset="-78"/>
              </a:rPr>
              <a:t>حواس</a:t>
            </a:r>
          </a:p>
          <a:p>
            <a:pPr lvl="0" algn="r" rtl="1" eaLnBrk="0" fontAlgn="base" hangingPunct="0">
              <a:spcBef>
                <a:spcPct val="20000"/>
              </a:spcBef>
              <a:spcAft>
                <a:spcPct val="0"/>
              </a:spcAft>
              <a:buClr>
                <a:srgbClr val="99CC00"/>
              </a:buClr>
              <a:buSzPct val="75000"/>
              <a:buFont typeface="Wingdings" pitchFamily="2" charset="2"/>
              <a:buChar char="q"/>
            </a:pPr>
            <a:endParaRPr kumimoji="1" lang="fa-IR" sz="2200" b="1" kern="0" dirty="0">
              <a:latin typeface="Arial"/>
              <a:cs typeface="B Nazanin" pitchFamily="2" charset="-78"/>
            </a:endParaRPr>
          </a:p>
          <a:p>
            <a:pPr lvl="0" algn="r" rtl="1" eaLnBrk="0" fontAlgn="base" hangingPunct="0">
              <a:lnSpc>
                <a:spcPct val="120000"/>
              </a:lnSpc>
              <a:spcBef>
                <a:spcPct val="20000"/>
              </a:spcBef>
              <a:spcAft>
                <a:spcPct val="0"/>
              </a:spcAft>
              <a:buClr>
                <a:srgbClr val="99CC00"/>
              </a:buClr>
              <a:buSzPct val="75000"/>
              <a:buFont typeface="Wingdings" pitchFamily="2" charset="2"/>
              <a:buChar char="q"/>
            </a:pPr>
            <a:endParaRPr kumimoji="1" lang="fa-IR" sz="2200" b="1" kern="0" dirty="0">
              <a:latin typeface="Arial"/>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4</a:t>
            </a:fld>
            <a:endParaRPr lang="en-US"/>
          </a:p>
        </p:txBody>
      </p:sp>
      <p:pic>
        <p:nvPicPr>
          <p:cNvPr id="4099" name="Picture 3" descr="C:\Users\farhang\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64819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30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342900" lvl="0" indent="-342900" algn="r" defTabSz="457200" rtl="1">
              <a:lnSpc>
                <a:spcPct val="107000"/>
              </a:lnSpc>
              <a:spcBef>
                <a:spcPts val="1000"/>
              </a:spcBef>
              <a:spcAft>
                <a:spcPts val="800"/>
              </a:spcAft>
              <a:buClr>
                <a:srgbClr val="F0AD00"/>
              </a:buClr>
              <a:buSzPct val="80000"/>
              <a:buFont typeface="Wingdings" pitchFamily="2" charset="2"/>
              <a:buChar char="v"/>
            </a:pPr>
            <a:r>
              <a:rPr lang="fa-IR" sz="2200" b="1" i="1" dirty="0">
                <a:solidFill>
                  <a:srgbClr val="FF0000"/>
                </a:solidFill>
                <a:latin typeface="Calibri"/>
                <a:ea typeface="Calibri"/>
                <a:cs typeface="B Nazanin" pitchFamily="2" charset="-78"/>
              </a:rPr>
              <a:t>اهمیت تامین آب کافی در ورزشکاران:</a:t>
            </a:r>
            <a:endParaRPr lang="en-US" sz="2200" b="1" dirty="0">
              <a:solidFill>
                <a:srgbClr val="FF0000"/>
              </a:solidFill>
              <a:latin typeface="Calibri"/>
              <a:ea typeface="Calibri"/>
              <a:cs typeface="B Nazanin" pitchFamily="2" charset="-78"/>
            </a:endParaRPr>
          </a:p>
          <a:p>
            <a:pPr marL="342900" lvl="0" indent="-342900" algn="r" defTabSz="457200" rtl="1">
              <a:lnSpc>
                <a:spcPct val="107000"/>
              </a:lnSpc>
              <a:spcBef>
                <a:spcPts val="1000"/>
              </a:spcBef>
              <a:spcAft>
                <a:spcPts val="800"/>
              </a:spcAft>
              <a:buClr>
                <a:srgbClr val="F0AD00"/>
              </a:buClr>
              <a:buSzPct val="80000"/>
              <a:buFont typeface="Wingdings" pitchFamily="2" charset="2"/>
              <a:buChar char="v"/>
            </a:pPr>
            <a:r>
              <a:rPr lang="fa-IR" sz="2200" dirty="0">
                <a:solidFill>
                  <a:prstClr val="black">
                    <a:lumMod val="75000"/>
                    <a:lumOff val="25000"/>
                  </a:prstClr>
                </a:solidFill>
                <a:latin typeface="Calibri"/>
                <a:ea typeface="Calibri"/>
                <a:cs typeface="B Nazanin" pitchFamily="2" charset="-78"/>
              </a:rPr>
              <a:t>بهبود بخشیدن به توانمندی های ذاتی و اکتسابی ورزشکاران</a:t>
            </a:r>
            <a:endParaRPr lang="en-US" sz="2200" dirty="0">
              <a:solidFill>
                <a:prstClr val="black">
                  <a:lumMod val="75000"/>
                  <a:lumOff val="25000"/>
                </a:prstClr>
              </a:solidFill>
              <a:latin typeface="Calibri"/>
              <a:ea typeface="Calibri"/>
              <a:cs typeface="B Nazanin" pitchFamily="2" charset="-78"/>
            </a:endParaRPr>
          </a:p>
          <a:p>
            <a:pPr marL="342900" lvl="0" indent="-342900" algn="r" defTabSz="457200" rtl="1">
              <a:lnSpc>
                <a:spcPct val="107000"/>
              </a:lnSpc>
              <a:spcBef>
                <a:spcPts val="1000"/>
              </a:spcBef>
              <a:spcAft>
                <a:spcPts val="800"/>
              </a:spcAft>
              <a:buClr>
                <a:srgbClr val="F0AD00"/>
              </a:buClr>
              <a:buSzPct val="80000"/>
              <a:buFont typeface="Wingdings" pitchFamily="2" charset="2"/>
              <a:buChar char="v"/>
            </a:pPr>
            <a:r>
              <a:rPr lang="fa-IR" sz="2200" dirty="0">
                <a:solidFill>
                  <a:prstClr val="black">
                    <a:lumMod val="75000"/>
                    <a:lumOff val="25000"/>
                  </a:prstClr>
                </a:solidFill>
                <a:latin typeface="Calibri"/>
                <a:ea typeface="Calibri"/>
                <a:cs typeface="B Nazanin" pitchFamily="2" charset="-78"/>
              </a:rPr>
              <a:t>جلوگیری از افزایش حرارت بدن و حفظ نظم ضربان قلب و جلوگیری از آریتمی قلبی</a:t>
            </a:r>
            <a:endParaRPr lang="en-US" sz="2200" dirty="0">
              <a:solidFill>
                <a:prstClr val="black">
                  <a:lumMod val="75000"/>
                  <a:lumOff val="25000"/>
                </a:prstClr>
              </a:solidFill>
              <a:latin typeface="Calibri"/>
              <a:ea typeface="Calibri"/>
              <a:cs typeface="B Nazanin" pitchFamily="2" charset="-78"/>
            </a:endParaRPr>
          </a:p>
          <a:p>
            <a:pPr marL="342900" lvl="0" indent="-342900" algn="r" defTabSz="457200" rtl="1">
              <a:lnSpc>
                <a:spcPct val="107000"/>
              </a:lnSpc>
              <a:spcBef>
                <a:spcPts val="1000"/>
              </a:spcBef>
              <a:spcAft>
                <a:spcPts val="800"/>
              </a:spcAft>
              <a:buClr>
                <a:srgbClr val="F0AD00"/>
              </a:buClr>
              <a:buSzPct val="80000"/>
              <a:buFont typeface="Wingdings" pitchFamily="2" charset="2"/>
              <a:buChar char="v"/>
            </a:pPr>
            <a:r>
              <a:rPr lang="fa-IR" sz="2200" dirty="0">
                <a:solidFill>
                  <a:prstClr val="black">
                    <a:lumMod val="75000"/>
                    <a:lumOff val="25000"/>
                  </a:prstClr>
                </a:solidFill>
                <a:latin typeface="Calibri"/>
                <a:ea typeface="Calibri"/>
                <a:cs typeface="B Nazanin" pitchFamily="2" charset="-78"/>
              </a:rPr>
              <a:t>حفاظت از بافت ها و ارگانهای مهم بدن مثل مفاصل حرکتی</a:t>
            </a:r>
            <a:endParaRPr lang="en-US" sz="2200" dirty="0">
              <a:solidFill>
                <a:prstClr val="black">
                  <a:lumMod val="75000"/>
                  <a:lumOff val="25000"/>
                </a:prstClr>
              </a:solidFill>
              <a:latin typeface="Calibri"/>
              <a:ea typeface="Calibri"/>
              <a:cs typeface="B Nazanin" pitchFamily="2" charset="-78"/>
            </a:endParaRPr>
          </a:p>
          <a:p>
            <a:pPr marL="0" indent="0" algn="r" rtl="1">
              <a:buNone/>
            </a:pPr>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5</a:t>
            </a:fld>
            <a:endParaRPr lang="en-US"/>
          </a:p>
        </p:txBody>
      </p:sp>
      <p:pic>
        <p:nvPicPr>
          <p:cNvPr id="5122" name="Picture 2" descr="C:\Users\farhang\Desktop\18571521810918425311319953113242146189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545281"/>
            <a:ext cx="2362200" cy="183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97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54883" cy="521009"/>
          </a:xfrm>
        </p:spPr>
        <p:txBody>
          <a:bodyPr>
            <a:normAutofit fontScale="90000"/>
          </a:bodyPr>
          <a:lstStyle/>
          <a:p>
            <a:endParaRPr lang="en-US" dirty="0"/>
          </a:p>
        </p:txBody>
      </p:sp>
      <p:sp>
        <p:nvSpPr>
          <p:cNvPr id="3" name="Content Placeholder 2"/>
          <p:cNvSpPr>
            <a:spLocks noGrp="1"/>
          </p:cNvSpPr>
          <p:nvPr>
            <p:ph sz="quarter" idx="1"/>
          </p:nvPr>
        </p:nvSpPr>
        <p:spPr>
          <a:xfrm>
            <a:off x="457200" y="949833"/>
            <a:ext cx="7467600" cy="4873752"/>
          </a:xfrm>
        </p:spPr>
        <p:txBody>
          <a:bodyPr/>
          <a:lstStyle/>
          <a:p>
            <a:pPr lvl="0" algn="r" rtl="1" eaLnBrk="0" fontAlgn="base" hangingPunct="0">
              <a:lnSpc>
                <a:spcPct val="120000"/>
              </a:lnSpc>
              <a:spcBef>
                <a:spcPct val="20000"/>
              </a:spcBef>
              <a:spcAft>
                <a:spcPct val="0"/>
              </a:spcAft>
              <a:buClr>
                <a:srgbClr val="99CC00"/>
              </a:buClr>
              <a:buSzPct val="75000"/>
              <a:buFont typeface="Wingdings" pitchFamily="2" charset="2"/>
              <a:buChar char="q"/>
            </a:pPr>
            <a:r>
              <a:rPr kumimoji="1" lang="fa-IR" sz="2200" kern="0" dirty="0" smtClean="0">
                <a:solidFill>
                  <a:srgbClr val="FF0000"/>
                </a:solidFill>
                <a:latin typeface="Arial"/>
                <a:cs typeface="B Nazanin" pitchFamily="2" charset="-78"/>
              </a:rPr>
              <a:t>هیدرا</a:t>
            </a:r>
            <a:r>
              <a:rPr kumimoji="1" lang="fa-IR" sz="2200" kern="0" dirty="0" smtClean="0">
                <a:solidFill>
                  <a:srgbClr val="FF0000"/>
                </a:solidFill>
                <a:latin typeface="Arial"/>
                <a:cs typeface="B Nazanin" pitchFamily="2" charset="-78"/>
              </a:rPr>
              <a:t>تا</a:t>
            </a:r>
            <a:r>
              <a:rPr kumimoji="1" lang="fa-IR" sz="2200" kern="0" dirty="0" smtClean="0">
                <a:solidFill>
                  <a:srgbClr val="FF0000"/>
                </a:solidFill>
                <a:latin typeface="Arial"/>
                <a:cs typeface="B Nazanin" pitchFamily="2" charset="-78"/>
              </a:rPr>
              <a:t>سیون </a:t>
            </a:r>
            <a:r>
              <a:rPr kumimoji="1" lang="fa-IR" sz="2200" kern="0" dirty="0" smtClean="0">
                <a:solidFill>
                  <a:srgbClr val="FF0000"/>
                </a:solidFill>
                <a:latin typeface="Arial"/>
                <a:cs typeface="B Nazanin" pitchFamily="2" charset="-78"/>
              </a:rPr>
              <a:t>بدن ورزشکاران</a:t>
            </a:r>
          </a:p>
          <a:p>
            <a:pPr marL="0" lvl="0" indent="0" algn="r" rtl="1" eaLnBrk="0" fontAlgn="base" hangingPunct="0">
              <a:lnSpc>
                <a:spcPct val="120000"/>
              </a:lnSpc>
              <a:spcBef>
                <a:spcPct val="20000"/>
              </a:spcBef>
              <a:spcAft>
                <a:spcPct val="0"/>
              </a:spcAft>
              <a:buClr>
                <a:srgbClr val="99CC00"/>
              </a:buClr>
              <a:buSzPct val="75000"/>
              <a:buNone/>
            </a:pPr>
            <a:endParaRPr kumimoji="1" lang="fa-IR" sz="2200" kern="0" dirty="0" smtClean="0">
              <a:latin typeface="Arial"/>
              <a:cs typeface="B Nazanin" pitchFamily="2" charset="-78"/>
            </a:endParaRPr>
          </a:p>
          <a:p>
            <a:pPr algn="r" rtl="1"/>
            <a:endParaRPr lang="en-US" dirty="0"/>
          </a:p>
        </p:txBody>
      </p:sp>
      <p:sp>
        <p:nvSpPr>
          <p:cNvPr id="4" name="Slide Number Placeholder 3"/>
          <p:cNvSpPr>
            <a:spLocks noGrp="1"/>
          </p:cNvSpPr>
          <p:nvPr>
            <p:ph type="sldNum" sz="quarter" idx="15"/>
          </p:nvPr>
        </p:nvSpPr>
        <p:spPr/>
        <p:txBody>
          <a:bodyPr/>
          <a:lstStyle/>
          <a:p>
            <a:fld id="{1886B2FF-52B4-4153-9133-803B7707E130}" type="slidenum">
              <a:rPr lang="en-US" smtClean="0"/>
              <a:pPr/>
              <a:t>6</a:t>
            </a:fld>
            <a:endParaRPr lang="en-US"/>
          </a:p>
        </p:txBody>
      </p:sp>
      <p:pic>
        <p:nvPicPr>
          <p:cNvPr id="7" name="Picture 3" descr="C:\Users\farhang\Desktop\hpm_fs_fronttfs_wiceshootf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28800"/>
            <a:ext cx="4038600" cy="398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10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pPr algn="ctr" rtl="1"/>
            <a:endParaRPr lang="en-US" dirty="0"/>
          </a:p>
        </p:txBody>
      </p:sp>
      <p:sp>
        <p:nvSpPr>
          <p:cNvPr id="3" name="Content Placeholder 2"/>
          <p:cNvSpPr>
            <a:spLocks noGrp="1"/>
          </p:cNvSpPr>
          <p:nvPr>
            <p:ph sz="quarter" idx="1"/>
          </p:nvPr>
        </p:nvSpPr>
        <p:spPr>
          <a:xfrm>
            <a:off x="457200" y="990600"/>
            <a:ext cx="7467600" cy="4873752"/>
          </a:xfrm>
        </p:spPr>
        <p:txBody>
          <a:bodyPr>
            <a:normAutofit fontScale="92500" lnSpcReduction="10000"/>
          </a:bodyPr>
          <a:lstStyle/>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2200" b="1" kern="0" dirty="0">
                <a:solidFill>
                  <a:srgbClr val="FF0000"/>
                </a:solidFill>
                <a:latin typeface="Arial"/>
                <a:cs typeface="B Nazanin" pitchFamily="2" charset="-78"/>
              </a:rPr>
              <a:t>آب </a:t>
            </a:r>
            <a:r>
              <a:rPr kumimoji="1" lang="fa-IR" sz="2200" b="1" kern="0" dirty="0" smtClean="0">
                <a:solidFill>
                  <a:srgbClr val="FF0000"/>
                </a:solidFill>
                <a:latin typeface="Arial"/>
                <a:cs typeface="B Nazanin" pitchFamily="2" charset="-78"/>
              </a:rPr>
              <a:t>مصرفی</a:t>
            </a:r>
            <a:endParaRPr kumimoji="1" lang="en-US" sz="2200" b="1" kern="0" dirty="0" smtClean="0">
              <a:solidFill>
                <a:srgbClr val="FF0000"/>
              </a:solidFill>
              <a:latin typeface="Arial"/>
              <a:cs typeface="B Nazanin" pitchFamily="2" charset="-78"/>
            </a:endParaRP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b="1" kern="0" dirty="0">
                <a:latin typeface="Arial"/>
                <a:cs typeface="B Nazanin" pitchFamily="2" charset="-78"/>
              </a:rPr>
              <a:t>مایعات آشامیدنی</a:t>
            </a:r>
            <a:r>
              <a:rPr kumimoji="1" lang="fa-IR" sz="1900" b="1" kern="0" dirty="0" smtClean="0">
                <a:latin typeface="Arial"/>
                <a:cs typeface="B Nazanin" pitchFamily="2" charset="-78"/>
              </a:rPr>
              <a:t>.</a:t>
            </a:r>
            <a:endParaRPr kumimoji="1" lang="en-US" sz="1900" b="1" kern="0" dirty="0" smtClean="0">
              <a:latin typeface="Arial"/>
              <a:cs typeface="B Nazanin" pitchFamily="2" charset="-78"/>
            </a:endParaRP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b="1" kern="0" dirty="0" smtClean="0">
                <a:latin typeface="Arial"/>
                <a:cs typeface="B Nazanin" pitchFamily="2" charset="-78"/>
              </a:rPr>
              <a:t>آب:تنها آشامیدنی واقعا لازم است</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kern="0" dirty="0" smtClean="0">
                <a:latin typeface="Arial"/>
                <a:cs typeface="B Nazanin" pitchFamily="2" charset="-78"/>
              </a:rPr>
              <a:t>آبهای معدنی</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kern="0" dirty="0" smtClean="0">
                <a:latin typeface="Arial"/>
                <a:cs typeface="B Nazanin" pitchFamily="2" charset="-78"/>
              </a:rPr>
              <a:t>آشامیدنهای شور،سوپها و آشها</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kern="0" dirty="0" smtClean="0">
                <a:latin typeface="Arial"/>
                <a:cs typeface="B Nazanin" pitchFamily="2" charset="-78"/>
              </a:rPr>
              <a:t>دم کردنیها</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kern="0" dirty="0" smtClean="0">
                <a:latin typeface="Arial"/>
                <a:cs typeface="B Nazanin" pitchFamily="2" charset="-78"/>
              </a:rPr>
              <a:t>قهوه ها</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kern="0" dirty="0" smtClean="0">
                <a:latin typeface="Arial"/>
                <a:cs typeface="B Nazanin" pitchFamily="2" charset="-78"/>
              </a:rPr>
              <a:t>شیر</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kern="0" dirty="0" smtClean="0">
                <a:latin typeface="Arial"/>
                <a:cs typeface="B Nazanin" pitchFamily="2" charset="-78"/>
              </a:rPr>
              <a:t>آب میوه ها </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r>
              <a:rPr kumimoji="1" lang="fa-IR" sz="1900" kern="0" dirty="0" smtClean="0">
                <a:latin typeface="Arial"/>
                <a:cs typeface="B Nazanin" pitchFamily="2" charset="-78"/>
              </a:rPr>
              <a:t>سودا</a:t>
            </a:r>
          </a:p>
          <a:p>
            <a:pPr lvl="0" algn="r" rtl="1" eaLnBrk="0" fontAlgn="base" hangingPunct="0">
              <a:lnSpc>
                <a:spcPct val="160000"/>
              </a:lnSpc>
              <a:spcBef>
                <a:spcPct val="20000"/>
              </a:spcBef>
              <a:spcAft>
                <a:spcPct val="0"/>
              </a:spcAft>
              <a:buClr>
                <a:srgbClr val="99CC00"/>
              </a:buClr>
              <a:buSzPct val="75000"/>
              <a:buFont typeface="Wingdings" pitchFamily="2" charset="2"/>
              <a:buChar char="q"/>
            </a:pPr>
            <a:endParaRPr kumimoji="1" lang="fa-IR" sz="2200" kern="0" dirty="0">
              <a:solidFill>
                <a:srgbClr val="FF0000"/>
              </a:solidFill>
              <a:latin typeface="Arial"/>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7</a:t>
            </a:fld>
            <a:endParaRPr lang="en-US"/>
          </a:p>
        </p:txBody>
      </p:sp>
      <p:pic>
        <p:nvPicPr>
          <p:cNvPr id="2050" name="Picture 2" descr="C:\Users\farhang\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29000"/>
            <a:ext cx="3404171"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9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endParaRPr lang="en-US" dirty="0"/>
          </a:p>
        </p:txBody>
      </p:sp>
      <p:sp>
        <p:nvSpPr>
          <p:cNvPr id="3" name="Content Placeholder 2"/>
          <p:cNvSpPr>
            <a:spLocks noGrp="1"/>
          </p:cNvSpPr>
          <p:nvPr>
            <p:ph sz="quarter" idx="1"/>
          </p:nvPr>
        </p:nvSpPr>
        <p:spPr>
          <a:xfrm>
            <a:off x="457200" y="1066800"/>
            <a:ext cx="7467600" cy="5407152"/>
          </a:xfrm>
        </p:spPr>
        <p:txBody>
          <a:bodyPr>
            <a:normAutofit/>
          </a:bodyPr>
          <a:lstStyle/>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b="1" kern="0" dirty="0">
                <a:latin typeface="Arial"/>
                <a:cs typeface="B Nazanin" pitchFamily="2" charset="-78"/>
              </a:rPr>
              <a:t>آب </a:t>
            </a:r>
            <a:r>
              <a:rPr kumimoji="1" lang="fa-IR" b="1" kern="0" dirty="0" smtClean="0">
                <a:latin typeface="Arial"/>
                <a:cs typeface="B Nazanin" pitchFamily="2" charset="-78"/>
              </a:rPr>
              <a:t>دفعی</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b="1" kern="0" dirty="0" smtClean="0">
                <a:solidFill>
                  <a:srgbClr val="006666"/>
                </a:solidFill>
                <a:latin typeface="Arial"/>
                <a:cs typeface="B Nazanin" pitchFamily="2" charset="-78"/>
              </a:rPr>
              <a:t>ادرار</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b="1" kern="0" dirty="0" smtClean="0">
                <a:solidFill>
                  <a:srgbClr val="006666"/>
                </a:solidFill>
                <a:latin typeface="Arial"/>
                <a:cs typeface="B Nazanin" pitchFamily="2" charset="-78"/>
              </a:rPr>
              <a:t>مدفوع</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b="1" kern="0" dirty="0">
                <a:solidFill>
                  <a:srgbClr val="006666"/>
                </a:solidFill>
                <a:latin typeface="Arial"/>
                <a:cs typeface="B Nazanin" pitchFamily="2" charset="-78"/>
              </a:rPr>
              <a:t> </a:t>
            </a:r>
            <a:r>
              <a:rPr kumimoji="1" lang="fa-IR" sz="2000" b="1" kern="0" dirty="0" smtClean="0">
                <a:solidFill>
                  <a:srgbClr val="006666"/>
                </a:solidFill>
                <a:latin typeface="Arial"/>
                <a:cs typeface="B Nazanin" pitchFamily="2" charset="-78"/>
              </a:rPr>
              <a:t>پوست</a:t>
            </a:r>
          </a:p>
          <a:p>
            <a:pPr lvl="0" algn="r" rtl="1" eaLnBrk="0" fontAlgn="base" hangingPunct="0">
              <a:lnSpc>
                <a:spcPct val="130000"/>
              </a:lnSpc>
              <a:spcBef>
                <a:spcPct val="20000"/>
              </a:spcBef>
              <a:spcAft>
                <a:spcPct val="0"/>
              </a:spcAft>
              <a:buClr>
                <a:srgbClr val="99CC00"/>
              </a:buClr>
              <a:buSzPct val="75000"/>
              <a:buFont typeface="Wingdings" pitchFamily="2" charset="2"/>
              <a:buChar char="q"/>
            </a:pPr>
            <a:r>
              <a:rPr kumimoji="1" lang="fa-IR" sz="2000" b="1" kern="0" dirty="0">
                <a:solidFill>
                  <a:srgbClr val="006666"/>
                </a:solidFill>
                <a:latin typeface="Arial"/>
                <a:cs typeface="B Nazanin" pitchFamily="2" charset="-78"/>
              </a:rPr>
              <a:t> تنفس</a:t>
            </a:r>
            <a:endParaRPr kumimoji="1" lang="fa-IR" sz="2000" b="1" kern="0" dirty="0" smtClean="0">
              <a:solidFill>
                <a:srgbClr val="006666"/>
              </a:solidFill>
              <a:latin typeface="Arial"/>
              <a:cs typeface="B Nazanin" pitchFamily="2" charset="-78"/>
            </a:endParaRPr>
          </a:p>
          <a:p>
            <a:pPr lvl="0" algn="r" rtl="1" eaLnBrk="0" fontAlgn="base" hangingPunct="0">
              <a:lnSpc>
                <a:spcPct val="130000"/>
              </a:lnSpc>
              <a:spcBef>
                <a:spcPct val="20000"/>
              </a:spcBef>
              <a:spcAft>
                <a:spcPct val="0"/>
              </a:spcAft>
              <a:buClr>
                <a:srgbClr val="99CC00"/>
              </a:buClr>
              <a:buSzPct val="75000"/>
              <a:buFont typeface="Wingdings" pitchFamily="2" charset="2"/>
              <a:buChar char="q"/>
            </a:pPr>
            <a:endParaRPr kumimoji="1" lang="fa-IR" kern="0" dirty="0">
              <a:latin typeface="Arial"/>
              <a:cs typeface="B Nazanin" pitchFamily="2" charset="-78"/>
            </a:endParaRPr>
          </a:p>
          <a:p>
            <a:pPr algn="r" rtl="1"/>
            <a:endParaRPr lang="en-US" sz="2000" dirty="0">
              <a:cs typeface="B Nazanin"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8</a:t>
            </a:fld>
            <a:endParaRPr lang="en-US"/>
          </a:p>
        </p:txBody>
      </p:sp>
      <p:pic>
        <p:nvPicPr>
          <p:cNvPr id="6" name="Picture 2" descr="C:\Users\farhang\Desktop\man-drinking-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0"/>
            <a:ext cx="2743200" cy="211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66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endParaRPr lang="en-US" dirty="0"/>
          </a:p>
        </p:txBody>
      </p:sp>
      <p:sp>
        <p:nvSpPr>
          <p:cNvPr id="3" name="Content Placeholder 2"/>
          <p:cNvSpPr>
            <a:spLocks noGrp="1"/>
          </p:cNvSpPr>
          <p:nvPr>
            <p:ph sz="quarter" idx="1"/>
          </p:nvPr>
        </p:nvSpPr>
        <p:spPr>
          <a:xfrm>
            <a:off x="381000" y="1295400"/>
            <a:ext cx="7543800" cy="4267200"/>
          </a:xfrm>
        </p:spPr>
        <p:txBody>
          <a:bodyPr>
            <a:noAutofit/>
          </a:bodyPr>
          <a:lstStyle/>
          <a:p>
            <a:pPr marL="342900" lvl="0" indent="-342900" algn="r" defTabSz="457200" rtl="1">
              <a:spcBef>
                <a:spcPts val="1000"/>
              </a:spcBef>
              <a:buClr>
                <a:srgbClr val="FF0000"/>
              </a:buClr>
              <a:buSzPct val="80000"/>
              <a:buFont typeface="Wingdings" pitchFamily="2" charset="2"/>
              <a:buChar char="v"/>
            </a:pPr>
            <a:r>
              <a:rPr lang="fa-IR" sz="2000" b="1" dirty="0">
                <a:solidFill>
                  <a:srgbClr val="FF0000"/>
                </a:solidFill>
                <a:latin typeface="Calibri"/>
                <a:ea typeface="Calibri"/>
                <a:cs typeface="B Nazanin" pitchFamily="2" charset="-78"/>
              </a:rPr>
              <a:t>اهمیت تامین الکترولیت ها در </a:t>
            </a:r>
            <a:r>
              <a:rPr lang="fa-IR" sz="2000" b="1" dirty="0" smtClean="0">
                <a:solidFill>
                  <a:srgbClr val="FF0000"/>
                </a:solidFill>
                <a:latin typeface="Calibri"/>
                <a:ea typeface="Calibri"/>
                <a:cs typeface="B Nazanin" pitchFamily="2" charset="-78"/>
              </a:rPr>
              <a:t>ورزشکاران</a:t>
            </a:r>
          </a:p>
          <a:p>
            <a:pPr marL="342900" lvl="0" indent="-342900" algn="r" defTabSz="457200" rtl="1">
              <a:spcBef>
                <a:spcPts val="1000"/>
              </a:spcBef>
              <a:buClr>
                <a:srgbClr val="FF0000"/>
              </a:buClr>
              <a:buSzPct val="80000"/>
              <a:buFont typeface="Wingdings" pitchFamily="2" charset="2"/>
              <a:buChar char="v"/>
            </a:pPr>
            <a:r>
              <a:rPr lang="fa-IR" sz="2000" b="1" dirty="0" smtClean="0">
                <a:solidFill>
                  <a:srgbClr val="FF0000"/>
                </a:solidFill>
                <a:latin typeface="Calibri"/>
                <a:ea typeface="Calibri"/>
                <a:cs typeface="B Nazanin" pitchFamily="2" charset="-78"/>
              </a:rPr>
              <a:t>سدیم ،کلر،پتاسیم</a:t>
            </a:r>
            <a:endParaRPr lang="fa-IR" sz="2000" b="1" dirty="0">
              <a:solidFill>
                <a:srgbClr val="FF0000"/>
              </a:solidFill>
              <a:latin typeface="Calibri"/>
              <a:ea typeface="Calibri"/>
              <a:cs typeface="B Nazanin" pitchFamily="2" charset="-78"/>
            </a:endParaRPr>
          </a:p>
          <a:p>
            <a:pPr lvl="0" algn="r" defTabSz="457200" rtl="1">
              <a:lnSpc>
                <a:spcPct val="107000"/>
              </a:lnSpc>
              <a:spcBef>
                <a:spcPts val="1000"/>
              </a:spcBef>
              <a:spcAft>
                <a:spcPts val="800"/>
              </a:spcAft>
              <a:buClr>
                <a:srgbClr val="F0AD00"/>
              </a:buClr>
              <a:buSzPct val="80000"/>
              <a:buFont typeface="Wingdings" pitchFamily="2" charset="2"/>
              <a:buChar char="q"/>
            </a:pPr>
            <a:r>
              <a:rPr lang="fa-IR" sz="2000" b="1" dirty="0">
                <a:latin typeface="Calibri"/>
                <a:ea typeface="Calibri"/>
                <a:cs typeface="B Lotus" pitchFamily="2" charset="-78"/>
              </a:rPr>
              <a:t>تولید ایمپالس عصبی ،حسی و حرکتی(انقباض و انبساط عضلات)</a:t>
            </a:r>
            <a:endParaRPr lang="en-US" sz="2000" b="1" dirty="0">
              <a:latin typeface="Calibri"/>
              <a:ea typeface="Calibri"/>
              <a:cs typeface="B Lotus" pitchFamily="2" charset="-78"/>
            </a:endParaRPr>
          </a:p>
          <a:p>
            <a:pPr lvl="0" algn="r" defTabSz="457200" rtl="1">
              <a:lnSpc>
                <a:spcPct val="107000"/>
              </a:lnSpc>
              <a:spcBef>
                <a:spcPts val="1000"/>
              </a:spcBef>
              <a:spcAft>
                <a:spcPts val="800"/>
              </a:spcAft>
              <a:buClr>
                <a:srgbClr val="F0AD00"/>
              </a:buClr>
              <a:buSzPct val="80000"/>
              <a:buFont typeface="Wingdings" pitchFamily="2" charset="2"/>
              <a:buChar char="q"/>
            </a:pPr>
            <a:r>
              <a:rPr lang="fa-IR" sz="2000" b="1" dirty="0">
                <a:latin typeface="Calibri"/>
                <a:ea typeface="Calibri"/>
                <a:cs typeface="B Lotus" pitchFamily="2" charset="-78"/>
              </a:rPr>
              <a:t>فعال سازی انواع آنزیم های هدایت کننده کاتابولیسم و آنابولیسم در سلول ها</a:t>
            </a:r>
            <a:endParaRPr lang="en-US" sz="2000" b="1" dirty="0">
              <a:latin typeface="Calibri"/>
              <a:ea typeface="Calibri"/>
              <a:cs typeface="B Lotus" pitchFamily="2" charset="-78"/>
            </a:endParaRPr>
          </a:p>
          <a:p>
            <a:pPr lvl="0" algn="r" defTabSz="457200" rtl="1">
              <a:lnSpc>
                <a:spcPct val="107000"/>
              </a:lnSpc>
              <a:spcBef>
                <a:spcPts val="1000"/>
              </a:spcBef>
              <a:spcAft>
                <a:spcPts val="800"/>
              </a:spcAft>
              <a:buClr>
                <a:srgbClr val="F0AD00"/>
              </a:buClr>
              <a:buSzPct val="80000"/>
              <a:buFont typeface="Wingdings" pitchFamily="2" charset="2"/>
              <a:buChar char="q"/>
            </a:pPr>
            <a:r>
              <a:rPr lang="fa-IR" sz="2000" b="1" dirty="0">
                <a:latin typeface="Calibri"/>
                <a:ea typeface="Calibri"/>
                <a:cs typeface="B Lotus" pitchFamily="2" charset="-78"/>
              </a:rPr>
              <a:t>کنترل فشار اسمزی و مبادلات موادمغذی درون و برون </a:t>
            </a:r>
            <a:r>
              <a:rPr lang="fa-IR" sz="2000" b="1" dirty="0" smtClean="0">
                <a:latin typeface="Calibri"/>
                <a:ea typeface="Calibri"/>
                <a:cs typeface="B Lotus" pitchFamily="2" charset="-78"/>
              </a:rPr>
              <a:t>سلولی</a:t>
            </a:r>
          </a:p>
          <a:p>
            <a:pPr lvl="0" algn="r" defTabSz="457200" rtl="1">
              <a:lnSpc>
                <a:spcPct val="107000"/>
              </a:lnSpc>
              <a:spcBef>
                <a:spcPts val="1000"/>
              </a:spcBef>
              <a:spcAft>
                <a:spcPts val="800"/>
              </a:spcAft>
              <a:buClr>
                <a:srgbClr val="F0AD00"/>
              </a:buClr>
              <a:buSzPct val="80000"/>
              <a:buFont typeface="Wingdings" pitchFamily="2" charset="2"/>
              <a:buChar char="q"/>
            </a:pPr>
            <a:r>
              <a:rPr lang="fa-IR" sz="2000" b="1" dirty="0" smtClean="0">
                <a:latin typeface="Calibri"/>
                <a:ea typeface="Calibri"/>
                <a:cs typeface="B Lotus" pitchFamily="2" charset="-78"/>
              </a:rPr>
              <a:t>حفظ تعادل مایعات</a:t>
            </a:r>
            <a:endParaRPr lang="en-US" sz="2000" b="1" dirty="0" smtClean="0">
              <a:latin typeface="Calibri"/>
              <a:ea typeface="Calibri"/>
              <a:cs typeface="B Lotus" pitchFamily="2" charset="-78"/>
            </a:endParaRPr>
          </a:p>
          <a:p>
            <a:pPr marL="342900" lvl="0" indent="-342900" algn="r" defTabSz="457200" rtl="1">
              <a:spcBef>
                <a:spcPts val="1000"/>
              </a:spcBef>
              <a:buClr>
                <a:srgbClr val="FF0000"/>
              </a:buClr>
              <a:buSzPct val="80000"/>
              <a:buFont typeface="Wingdings" pitchFamily="2" charset="2"/>
              <a:buChar char="v"/>
            </a:pPr>
            <a:endParaRPr lang="fa-IR" sz="2000" dirty="0">
              <a:latin typeface="Calibri"/>
              <a:ea typeface="Calibri"/>
              <a:cs typeface="B Lotus" pitchFamily="2" charset="-78"/>
            </a:endParaRPr>
          </a:p>
        </p:txBody>
      </p:sp>
      <p:sp>
        <p:nvSpPr>
          <p:cNvPr id="4" name="Slide Number Placeholder 3"/>
          <p:cNvSpPr>
            <a:spLocks noGrp="1"/>
          </p:cNvSpPr>
          <p:nvPr>
            <p:ph type="sldNum" sz="quarter" idx="15"/>
          </p:nvPr>
        </p:nvSpPr>
        <p:spPr/>
        <p:txBody>
          <a:bodyPr/>
          <a:lstStyle/>
          <a:p>
            <a:fld id="{1886B2FF-52B4-4153-9133-803B7707E130}" type="slidenum">
              <a:rPr lang="en-US" smtClean="0"/>
              <a:pPr/>
              <a:t>9</a:t>
            </a:fld>
            <a:endParaRPr lang="en-US"/>
          </a:p>
        </p:txBody>
      </p:sp>
      <p:pic>
        <p:nvPicPr>
          <p:cNvPr id="8194" name="Picture 2" descr="C:\Users\farhang\Desktop\10770458_9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3476955" cy="216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39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4973</TotalTime>
  <Words>1619</Words>
  <Application>Microsoft Office PowerPoint</Application>
  <PresentationFormat>On-screen Show (4:3)</PresentationFormat>
  <Paragraphs>177</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Oriel</vt:lpstr>
      <vt:lpstr>1_Generic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آزمون سنجش رنگ ادرار</vt:lpstr>
      <vt:lpstr>آزمون سنجش رنگ ادرار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 کلاسی بیوشیمی</dc:title>
  <dc:creator>farhang</dc:creator>
  <cp:lastModifiedBy>farhang</cp:lastModifiedBy>
  <cp:revision>683</cp:revision>
  <dcterms:created xsi:type="dcterms:W3CDTF">2019-11-04T17:57:05Z</dcterms:created>
  <dcterms:modified xsi:type="dcterms:W3CDTF">2020-04-27T13:42:50Z</dcterms:modified>
</cp:coreProperties>
</file>